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3" r:id="rId5"/>
    <p:sldId id="258" r:id="rId6"/>
    <p:sldId id="286" r:id="rId7"/>
    <p:sldId id="287" r:id="rId8"/>
    <p:sldId id="285" r:id="rId9"/>
    <p:sldId id="284" r:id="rId10"/>
    <p:sldId id="288" r:id="rId11"/>
    <p:sldId id="289" r:id="rId12"/>
    <p:sldId id="259" r:id="rId13"/>
    <p:sldId id="290" r:id="rId14"/>
    <p:sldId id="265"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8"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D9744F-3059-4815-A9AE-D020C5E14C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1B6A9DE-4029-4871-921A-86C410AC36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76FE6DF-8BF5-430A-AFA3-35EEB6AA245B}"/>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5" name="Footer Placeholder 4">
            <a:extLst>
              <a:ext uri="{FF2B5EF4-FFF2-40B4-BE49-F238E27FC236}">
                <a16:creationId xmlns:a16="http://schemas.microsoft.com/office/drawing/2014/main" xmlns="" id="{BC071FE4-4C94-463D-8E0F-F7D0160F5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B13736A-D21E-45B5-B793-2E9111B787F4}"/>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63853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0CC012-4A99-4EFE-BB05-E07B06912A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09E79A1-75FA-4977-9C06-BF98FD9D0C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71BFE81-1D88-4795-A14F-00761BDB959D}"/>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5" name="Footer Placeholder 4">
            <a:extLst>
              <a:ext uri="{FF2B5EF4-FFF2-40B4-BE49-F238E27FC236}">
                <a16:creationId xmlns:a16="http://schemas.microsoft.com/office/drawing/2014/main" xmlns="" id="{EDD6886E-AB19-4396-814E-49B19F4CCB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63A91E-05FB-4D14-8A87-E0D7C35F4198}"/>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847005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ED09398-FD32-4D23-9DA6-AE19898F79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191DE56-E7CA-46FC-ABDB-81B9453AD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B55202-189E-46FB-B5A9-9D6E3D3814EA}"/>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5" name="Footer Placeholder 4">
            <a:extLst>
              <a:ext uri="{FF2B5EF4-FFF2-40B4-BE49-F238E27FC236}">
                <a16:creationId xmlns:a16="http://schemas.microsoft.com/office/drawing/2014/main" xmlns="" id="{96AB92D2-C3F6-4936-A130-B219066EA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3BBF379-498F-47FD-A7FD-9E1DFCC83978}"/>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387846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C3B1A-F578-4A3D-B54D-F4DBFC2220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6823816-3CF6-44A7-87D8-BC289D7098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1FD75B8-82C6-47A2-A8F1-124156CC3AD9}"/>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5" name="Footer Placeholder 4">
            <a:extLst>
              <a:ext uri="{FF2B5EF4-FFF2-40B4-BE49-F238E27FC236}">
                <a16:creationId xmlns:a16="http://schemas.microsoft.com/office/drawing/2014/main" xmlns="" id="{EEC2F4EE-E96B-4EC9-BFFA-C4C0A916BD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68E3A95-3269-46DE-8A9B-52DC34EE3C43}"/>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139773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EF1F7C-ED65-4559-AC12-36526383E7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C93E9AB-7B2D-45AC-8F5D-48F79B7DCB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2BD6E54-2161-4462-9959-C2500F6BC58A}"/>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5" name="Footer Placeholder 4">
            <a:extLst>
              <a:ext uri="{FF2B5EF4-FFF2-40B4-BE49-F238E27FC236}">
                <a16:creationId xmlns:a16="http://schemas.microsoft.com/office/drawing/2014/main" xmlns="" id="{736D9806-7A17-4431-BD53-4ADDD61D91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2C0FA2E-537C-4BC9-A574-E4D24F776D4F}"/>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223866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220816-35EC-4DED-B1BF-A8D529D98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F9A9903-3F7D-4137-BB9B-3F08D197DD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048BF38-6617-4DDC-8819-5A9FB25C27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35B60A0-42C5-430A-B8E8-7696277AA507}"/>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6" name="Footer Placeholder 5">
            <a:extLst>
              <a:ext uri="{FF2B5EF4-FFF2-40B4-BE49-F238E27FC236}">
                <a16:creationId xmlns:a16="http://schemas.microsoft.com/office/drawing/2014/main" xmlns="" id="{4109E6BE-21A0-49DE-889E-126754909B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2159B1E-8A39-46F4-A7AD-FC823C6B9D42}"/>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9714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6F31FD-0A06-4DDE-9E4A-6696C4D93F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C7A4DD7-CA35-466C-9A53-79C4F5D76F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B543D1A-BCF6-47A5-80AF-D3B8269F86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8356BCD-5489-49EE-AB86-405E969B6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8CB675B-228F-4127-8B82-19E44B4968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E30CF89-B2B0-43E3-B7C8-18DD74B4639F}"/>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8" name="Footer Placeholder 7">
            <a:extLst>
              <a:ext uri="{FF2B5EF4-FFF2-40B4-BE49-F238E27FC236}">
                <a16:creationId xmlns:a16="http://schemas.microsoft.com/office/drawing/2014/main" xmlns="" id="{DD0B79CA-8716-4466-97DC-E98EFF9F9D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D740AF3-474E-49A1-9149-8585FE3E4895}"/>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545397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0DC8AA-067D-4808-8F72-E64BC39564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91FD1A2-4EE3-41FD-8CC2-F6C008954788}"/>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4" name="Footer Placeholder 3">
            <a:extLst>
              <a:ext uri="{FF2B5EF4-FFF2-40B4-BE49-F238E27FC236}">
                <a16:creationId xmlns:a16="http://schemas.microsoft.com/office/drawing/2014/main" xmlns="" id="{F55637F5-477B-419F-A04B-14C5DA3670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323C792-B32B-4714-99EF-9910B0D963BC}"/>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4693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E062D04-705C-401E-8486-4FB3586992C7}"/>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3" name="Footer Placeholder 2">
            <a:extLst>
              <a:ext uri="{FF2B5EF4-FFF2-40B4-BE49-F238E27FC236}">
                <a16:creationId xmlns:a16="http://schemas.microsoft.com/office/drawing/2014/main" xmlns="" id="{98D6AD73-33D9-48ED-A950-AB6EA91D67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C88AE80-786C-433D-BA57-D0FC401F4FBC}"/>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133891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7F56CE-33D2-4F6B-BF91-FA661699C7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7FE3793-CAA9-4FF6-B406-F3FBFEC8E5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2088F95-FBD8-4648-AA85-8DD4CAEDAC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B43A260-A4C9-4930-A06B-AEE4498F3DB9}"/>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6" name="Footer Placeholder 5">
            <a:extLst>
              <a:ext uri="{FF2B5EF4-FFF2-40B4-BE49-F238E27FC236}">
                <a16:creationId xmlns:a16="http://schemas.microsoft.com/office/drawing/2014/main" xmlns="" id="{FE7A296A-C076-4E6A-95DF-89792141DC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4240BFA-2EA8-4237-B733-334B5D17E6A2}"/>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81263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31B81C-B050-4248-9226-0B5358C9C0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0BA09AD-01DE-4DDB-A76A-0CDFEF008C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0EA67F0-1143-4E8F-BC8C-DC24B71E35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228FABD-94CB-4839-A7D5-41D7B49E8198}"/>
              </a:ext>
            </a:extLst>
          </p:cNvPr>
          <p:cNvSpPr>
            <a:spLocks noGrp="1"/>
          </p:cNvSpPr>
          <p:nvPr>
            <p:ph type="dt" sz="half" idx="10"/>
          </p:nvPr>
        </p:nvSpPr>
        <p:spPr/>
        <p:txBody>
          <a:bodyPr/>
          <a:lstStyle/>
          <a:p>
            <a:fld id="{A9F37C9F-4FBD-4FB6-AA74-98C45BBD31CD}" type="datetimeFigureOut">
              <a:rPr lang="en-US" smtClean="0"/>
              <a:t>8/28/2021</a:t>
            </a:fld>
            <a:endParaRPr lang="en-US"/>
          </a:p>
        </p:txBody>
      </p:sp>
      <p:sp>
        <p:nvSpPr>
          <p:cNvPr id="6" name="Footer Placeholder 5">
            <a:extLst>
              <a:ext uri="{FF2B5EF4-FFF2-40B4-BE49-F238E27FC236}">
                <a16:creationId xmlns:a16="http://schemas.microsoft.com/office/drawing/2014/main" xmlns="" id="{A62E6D59-40D3-4F3C-8615-00DA25B22A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610CDFB-AEC4-4A0C-A1B6-41F809790906}"/>
              </a:ext>
            </a:extLst>
          </p:cNvPr>
          <p:cNvSpPr>
            <a:spLocks noGrp="1"/>
          </p:cNvSpPr>
          <p:nvPr>
            <p:ph type="sldNum" sz="quarter" idx="12"/>
          </p:nvPr>
        </p:nvSpPr>
        <p:spPr/>
        <p:txBody>
          <a:bodyPr/>
          <a:lstStyle/>
          <a:p>
            <a:fld id="{4E7EB29A-5154-4D28-9B3F-3CA5D0ACC9C2}" type="slidenum">
              <a:rPr lang="en-US" smtClean="0"/>
              <a:t>‹#›</a:t>
            </a:fld>
            <a:endParaRPr lang="en-US"/>
          </a:p>
        </p:txBody>
      </p:sp>
    </p:spTree>
    <p:extLst>
      <p:ext uri="{BB962C8B-B14F-4D97-AF65-F5344CB8AC3E}">
        <p14:creationId xmlns:p14="http://schemas.microsoft.com/office/powerpoint/2010/main" val="158057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6FE1DEA-D8E0-4989-922E-423C1569A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FBF0382-00C8-4727-B9C1-8F2F12BB4E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68A59D7-814B-486E-82D9-CDD8AA7155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37C9F-4FBD-4FB6-AA74-98C45BBD31CD}" type="datetimeFigureOut">
              <a:rPr lang="en-US" smtClean="0"/>
              <a:t>8/28/2021</a:t>
            </a:fld>
            <a:endParaRPr lang="en-US"/>
          </a:p>
        </p:txBody>
      </p:sp>
      <p:sp>
        <p:nvSpPr>
          <p:cNvPr id="5" name="Footer Placeholder 4">
            <a:extLst>
              <a:ext uri="{FF2B5EF4-FFF2-40B4-BE49-F238E27FC236}">
                <a16:creationId xmlns:a16="http://schemas.microsoft.com/office/drawing/2014/main" xmlns="" id="{E54350C6-B433-4FD7-9EE7-AB8AEEF5B2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6052DF6-B3EA-4CCC-B6D0-76967BA32C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EB29A-5154-4D28-9B3F-3CA5D0ACC9C2}" type="slidenum">
              <a:rPr lang="en-US" smtClean="0"/>
              <a:t>‹#›</a:t>
            </a:fld>
            <a:endParaRPr lang="en-US"/>
          </a:p>
        </p:txBody>
      </p:sp>
    </p:spTree>
    <p:extLst>
      <p:ext uri="{BB962C8B-B14F-4D97-AF65-F5344CB8AC3E}">
        <p14:creationId xmlns:p14="http://schemas.microsoft.com/office/powerpoint/2010/main" val="1581472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tajikistan@worldbank.org" TargetMode="External"/><Relationship Id="rId2" Type="http://schemas.openxmlformats.org/officeDocument/2006/relationships/hyperlink" Target="https://www.worldbank.org/en/projects-operations/products-and-services/grievance-redress-servic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45421D-2262-4DCC-92EE-63C4416A5152}"/>
              </a:ext>
            </a:extLst>
          </p:cNvPr>
          <p:cNvSpPr>
            <a:spLocks noGrp="1"/>
          </p:cNvSpPr>
          <p:nvPr>
            <p:ph type="ctrTitle"/>
          </p:nvPr>
        </p:nvSpPr>
        <p:spPr>
          <a:xfrm>
            <a:off x="1524000" y="1461033"/>
            <a:ext cx="10120132" cy="2012724"/>
          </a:xfrm>
        </p:spPr>
        <p:txBody>
          <a:bodyPr>
            <a:normAutofit fontScale="90000"/>
          </a:bodyPr>
          <a:lstStyle/>
          <a:p>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t/>
            </a:r>
            <a:br>
              <a:rPr lang="ru-RU" b="1" dirty="0"/>
            </a:br>
            <a:r>
              <a:rPr lang="ru-RU" b="1" dirty="0">
                <a:solidFill>
                  <a:schemeClr val="accent1"/>
                </a:solidFill>
              </a:rPr>
              <a:t>ПРОЕКТ</a:t>
            </a:r>
            <a:r>
              <a:rPr lang="en-US" b="1" dirty="0">
                <a:solidFill>
                  <a:schemeClr val="accent1"/>
                </a:solidFill>
              </a:rPr>
              <a:t> </a:t>
            </a:r>
            <a:r>
              <a:rPr lang="ru-RU" b="1" dirty="0">
                <a:solidFill>
                  <a:schemeClr val="accent1"/>
                </a:solidFill>
              </a:rPr>
              <a:t>ПО ВОССТАНОВЛЕНИЮ УСТОЙЧИВОГО ЛАНДШАФТА ТАДЖИКИСТАНА </a:t>
            </a:r>
            <a:endParaRPr lang="en-US" dirty="0">
              <a:solidFill>
                <a:schemeClr val="accent1"/>
              </a:solidFill>
            </a:endParaRPr>
          </a:p>
        </p:txBody>
      </p:sp>
      <p:sp>
        <p:nvSpPr>
          <p:cNvPr id="3" name="Subtitle 2">
            <a:extLst>
              <a:ext uri="{FF2B5EF4-FFF2-40B4-BE49-F238E27FC236}">
                <a16:creationId xmlns:a16="http://schemas.microsoft.com/office/drawing/2014/main" xmlns="" id="{6F302A29-E12E-49CA-A17F-BFF5E55E7BF6}"/>
              </a:ext>
            </a:extLst>
          </p:cNvPr>
          <p:cNvSpPr>
            <a:spLocks noGrp="1"/>
          </p:cNvSpPr>
          <p:nvPr>
            <p:ph type="subTitle" idx="1"/>
          </p:nvPr>
        </p:nvSpPr>
        <p:spPr>
          <a:xfrm>
            <a:off x="1" y="3439886"/>
            <a:ext cx="8523513" cy="1655762"/>
          </a:xfrm>
        </p:spPr>
        <p:txBody>
          <a:bodyPr>
            <a:normAutofit lnSpcReduction="10000"/>
          </a:bodyPr>
          <a:lstStyle/>
          <a:p>
            <a:r>
              <a:rPr lang="ru-RU" b="1" dirty="0"/>
              <a:t> </a:t>
            </a:r>
            <a:endParaRPr lang="en-US" dirty="0"/>
          </a:p>
          <a:p>
            <a:pPr lvl="1"/>
            <a:r>
              <a:rPr lang="ru-RU" b="1" dirty="0"/>
              <a:t>Общественная консультация по </a:t>
            </a:r>
          </a:p>
          <a:p>
            <a:r>
              <a:rPr lang="ru-RU" sz="3200" b="1" dirty="0"/>
              <a:t>ОСНОВАМ ПОЛИТИКИ ПЕРЕСЕЛЕНИЯ</a:t>
            </a:r>
            <a:endParaRPr lang="en-US" sz="3200" dirty="0"/>
          </a:p>
          <a:p>
            <a:r>
              <a:rPr lang="ru-RU" b="1" dirty="0"/>
              <a:t>…..сентября 2021г.</a:t>
            </a:r>
            <a:endParaRPr lang="en-US" dirty="0"/>
          </a:p>
        </p:txBody>
      </p:sp>
      <p:pic>
        <p:nvPicPr>
          <p:cNvPr id="5" name="Picture 4" descr="An Image Of An Abstract Person Moving Boxes. Royalty Free Cliparts,  Vectors, And Stock Illustration. Image 36657574.">
            <a:extLst>
              <a:ext uri="{FF2B5EF4-FFF2-40B4-BE49-F238E27FC236}">
                <a16:creationId xmlns:a16="http://schemas.microsoft.com/office/drawing/2014/main" xmlns="" id="{138BDC84-4158-4576-9AAA-56657983F5E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85327" y="3881436"/>
            <a:ext cx="2968095" cy="2711275"/>
          </a:xfrm>
          <a:prstGeom prst="rect">
            <a:avLst/>
          </a:prstGeom>
          <a:noFill/>
          <a:ln>
            <a:noFill/>
          </a:ln>
        </p:spPr>
      </p:pic>
    </p:spTree>
    <p:extLst>
      <p:ext uri="{BB962C8B-B14F-4D97-AF65-F5344CB8AC3E}">
        <p14:creationId xmlns:p14="http://schemas.microsoft.com/office/powerpoint/2010/main" val="410992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192921-1D4D-4603-876E-07CE6A317FA0}"/>
              </a:ext>
            </a:extLst>
          </p:cNvPr>
          <p:cNvSpPr>
            <a:spLocks noGrp="1"/>
          </p:cNvSpPr>
          <p:nvPr>
            <p:ph type="title"/>
          </p:nvPr>
        </p:nvSpPr>
        <p:spPr>
          <a:xfrm>
            <a:off x="838200" y="105479"/>
            <a:ext cx="10515600" cy="1023408"/>
          </a:xfrm>
        </p:spPr>
        <p:txBody>
          <a:bodyPr>
            <a:normAutofit fontScale="90000"/>
          </a:bodyPr>
          <a:lstStyle/>
          <a:p>
            <a:pPr algn="ctr"/>
            <a:r>
              <a:rPr lang="ru-RU" b="1" dirty="0">
                <a:solidFill>
                  <a:schemeClr val="accent1">
                    <a:lumMod val="75000"/>
                  </a:schemeClr>
                </a:solidFill>
              </a:rPr>
              <a:t>Процесс подготовки Плана Действий по Переселению (ПДП)</a:t>
            </a:r>
          </a:p>
        </p:txBody>
      </p:sp>
      <p:sp>
        <p:nvSpPr>
          <p:cNvPr id="3" name="Content Placeholder 2">
            <a:extLst>
              <a:ext uri="{FF2B5EF4-FFF2-40B4-BE49-F238E27FC236}">
                <a16:creationId xmlns:a16="http://schemas.microsoft.com/office/drawing/2014/main" xmlns="" id="{7B34CDC6-06BD-40E4-AE72-C9E2E81D343D}"/>
              </a:ext>
            </a:extLst>
          </p:cNvPr>
          <p:cNvSpPr>
            <a:spLocks noGrp="1"/>
          </p:cNvSpPr>
          <p:nvPr>
            <p:ph idx="1"/>
          </p:nvPr>
        </p:nvSpPr>
        <p:spPr>
          <a:xfrm>
            <a:off x="180622" y="1340197"/>
            <a:ext cx="8696579" cy="5229935"/>
          </a:xfrm>
        </p:spPr>
        <p:txBody>
          <a:bodyPr>
            <a:normAutofit fontScale="85000" lnSpcReduction="20000"/>
          </a:bodyPr>
          <a:lstStyle/>
          <a:p>
            <a:pPr marL="0" indent="0">
              <a:buNone/>
            </a:pPr>
            <a:r>
              <a:rPr lang="ru-RU" dirty="0"/>
              <a:t>ЭСС 5 требует от исполнителя Проекта подготовки ПДП по процессу отчуждения земель, как только будет известна степень прямого воздействия проекта:</a:t>
            </a:r>
          </a:p>
          <a:p>
            <a:r>
              <a:rPr lang="ru-RU" dirty="0"/>
              <a:t>Шаг 1 - проведение оценки для определения земельных участков и активов, которые могут быть затронуты Проектом (</a:t>
            </a:r>
            <a:r>
              <a:rPr lang="ru-RU" i="1" dirty="0"/>
              <a:t>скрининг по форме</a:t>
            </a:r>
            <a:r>
              <a:rPr lang="ru-RU" dirty="0"/>
              <a:t>)</a:t>
            </a:r>
          </a:p>
          <a:p>
            <a:r>
              <a:rPr lang="ru-RU" dirty="0"/>
              <a:t>Шаг 2- Перепись населения, социально-экономические исследования, инвентаризация потерь (</a:t>
            </a:r>
            <a:r>
              <a:rPr lang="ru-RU" i="1" dirty="0"/>
              <a:t>по вопроснику</a:t>
            </a:r>
            <a:r>
              <a:rPr lang="ru-RU" dirty="0"/>
              <a:t>)</a:t>
            </a:r>
          </a:p>
          <a:p>
            <a:r>
              <a:rPr lang="ru-RU" dirty="0"/>
              <a:t>Шаг 3- Разработка ПДП (</a:t>
            </a:r>
            <a:r>
              <a:rPr lang="ru-RU" i="1" dirty="0"/>
              <a:t>результаты исследования, программа улучшения или восстановления средств к существованию и уровня жизни (компенсации); график мероприятий по переселению; подробная смета расходов</a:t>
            </a:r>
            <a:r>
              <a:rPr lang="ru-RU" dirty="0"/>
              <a:t>).</a:t>
            </a:r>
          </a:p>
          <a:p>
            <a:r>
              <a:rPr lang="ru-RU" dirty="0"/>
              <a:t>Шаг 4 -  Обнародование и утверждение  (</a:t>
            </a:r>
            <a:r>
              <a:rPr lang="ru-RU" i="1" dirty="0"/>
              <a:t>консультации с ЛЗП и местной властью, внесение изменений, утверждение ПДП Всемирным Банком, публикация на сайте ГРП\КООС и ЦУП\АМИ и ВБ)</a:t>
            </a:r>
          </a:p>
          <a:p>
            <a:endParaRPr lang="ru-RU" dirty="0"/>
          </a:p>
          <a:p>
            <a:endParaRPr lang="ru-RU" dirty="0"/>
          </a:p>
        </p:txBody>
      </p:sp>
      <p:pic>
        <p:nvPicPr>
          <p:cNvPr id="4" name="Picture 3" descr="Переселение - векторные изображения, Переселение картинки | Depositphotos">
            <a:extLst>
              <a:ext uri="{FF2B5EF4-FFF2-40B4-BE49-F238E27FC236}">
                <a16:creationId xmlns:a16="http://schemas.microsoft.com/office/drawing/2014/main" xmlns="" id="{46C26CC7-F44C-49C9-B9D2-CD7F5AC9163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14270" y="1310812"/>
            <a:ext cx="2660043" cy="2708031"/>
          </a:xfrm>
          <a:prstGeom prst="rect">
            <a:avLst/>
          </a:prstGeom>
          <a:noFill/>
          <a:ln>
            <a:noFill/>
          </a:ln>
        </p:spPr>
      </p:pic>
      <p:pic>
        <p:nvPicPr>
          <p:cNvPr id="5" name="Picture 4" descr="Тренинги">
            <a:extLst>
              <a:ext uri="{FF2B5EF4-FFF2-40B4-BE49-F238E27FC236}">
                <a16:creationId xmlns:a16="http://schemas.microsoft.com/office/drawing/2014/main" xmlns="" id="{19AA3431-BED2-4A8E-9D18-E4F63F096A9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882812" y="4337617"/>
            <a:ext cx="3241455" cy="2232515"/>
          </a:xfrm>
          <a:prstGeom prst="rect">
            <a:avLst/>
          </a:prstGeom>
          <a:noFill/>
          <a:ln>
            <a:noFill/>
          </a:ln>
        </p:spPr>
      </p:pic>
    </p:spTree>
    <p:extLst>
      <p:ext uri="{BB962C8B-B14F-4D97-AF65-F5344CB8AC3E}">
        <p14:creationId xmlns:p14="http://schemas.microsoft.com/office/powerpoint/2010/main" val="57687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2F82FC-5C94-4EFF-A8FA-56F7ADDC4499}"/>
              </a:ext>
            </a:extLst>
          </p:cNvPr>
          <p:cNvSpPr>
            <a:spLocks noGrp="1"/>
          </p:cNvSpPr>
          <p:nvPr>
            <p:ph type="title"/>
          </p:nvPr>
        </p:nvSpPr>
        <p:spPr>
          <a:xfrm>
            <a:off x="838200" y="116767"/>
            <a:ext cx="10515600" cy="1325563"/>
          </a:xfrm>
        </p:spPr>
        <p:txBody>
          <a:bodyPr>
            <a:normAutofit/>
          </a:bodyPr>
          <a:lstStyle/>
          <a:p>
            <a:pPr algn="ctr"/>
            <a:r>
              <a:rPr lang="ru-RU" b="1" dirty="0">
                <a:solidFill>
                  <a:schemeClr val="accent1">
                    <a:lumMod val="75000"/>
                  </a:schemeClr>
                </a:solidFill>
              </a:rPr>
              <a:t>Выплаты компенсаций </a:t>
            </a:r>
          </a:p>
        </p:txBody>
      </p:sp>
      <p:sp>
        <p:nvSpPr>
          <p:cNvPr id="3" name="Content Placeholder 2">
            <a:extLst>
              <a:ext uri="{FF2B5EF4-FFF2-40B4-BE49-F238E27FC236}">
                <a16:creationId xmlns:a16="http://schemas.microsoft.com/office/drawing/2014/main" xmlns="" id="{DEF880D3-B409-427D-9E83-54E149A99BD2}"/>
              </a:ext>
            </a:extLst>
          </p:cNvPr>
          <p:cNvSpPr>
            <a:spLocks noGrp="1"/>
          </p:cNvSpPr>
          <p:nvPr>
            <p:ph idx="1"/>
          </p:nvPr>
        </p:nvSpPr>
        <p:spPr>
          <a:xfrm>
            <a:off x="318908" y="1644828"/>
            <a:ext cx="9299225" cy="4351338"/>
          </a:xfrm>
        </p:spPr>
        <p:txBody>
          <a:bodyPr>
            <a:normAutofit lnSpcReduction="10000"/>
          </a:bodyPr>
          <a:lstStyle/>
          <a:p>
            <a:r>
              <a:rPr lang="ru-RU" dirty="0"/>
              <a:t>Компенсации оплачиваются исполнительным агентством (ГРП\КООС и ЦУП\АМИ) из бюджета переселения, который будет внесен Правительством Республики Таджикистан, включая любые налоги и возможные сборы за транзакции, и расходы, связанные с повторной выдачей сертификата на право землепользования.</a:t>
            </a:r>
          </a:p>
          <a:p>
            <a:r>
              <a:rPr lang="ru-RU" dirty="0"/>
              <a:t>Правомочность на компенсацию будет ограничена установленным предельным сроком для проекта, и ЛЗП, которые поселятся в попавших под воздействие районах, после установленного предельного срока, не будут иметь права на получение компенсации. </a:t>
            </a:r>
          </a:p>
        </p:txBody>
      </p:sp>
      <p:pic>
        <p:nvPicPr>
          <p:cNvPr id="4" name="Picture 3" descr="Компенсации векторы, картинки, клипарт Компенсации | скачать на  Depositphotos">
            <a:extLst>
              <a:ext uri="{FF2B5EF4-FFF2-40B4-BE49-F238E27FC236}">
                <a16:creationId xmlns:a16="http://schemas.microsoft.com/office/drawing/2014/main" xmlns="" id="{9062FFB6-DF85-4E95-BEC4-99CD0406DF7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3834" y="2651188"/>
            <a:ext cx="2465705" cy="1849120"/>
          </a:xfrm>
          <a:prstGeom prst="rect">
            <a:avLst/>
          </a:prstGeom>
          <a:noFill/>
          <a:ln>
            <a:noFill/>
          </a:ln>
        </p:spPr>
      </p:pic>
    </p:spTree>
    <p:extLst>
      <p:ext uri="{BB962C8B-B14F-4D97-AF65-F5344CB8AC3E}">
        <p14:creationId xmlns:p14="http://schemas.microsoft.com/office/powerpoint/2010/main" val="3346313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A5955-AA6F-4D4C-AE5E-453E7B785DA2}"/>
              </a:ext>
            </a:extLst>
          </p:cNvPr>
          <p:cNvSpPr>
            <a:spLocks noGrp="1"/>
          </p:cNvSpPr>
          <p:nvPr>
            <p:ph type="title"/>
          </p:nvPr>
        </p:nvSpPr>
        <p:spPr>
          <a:xfrm>
            <a:off x="658585" y="18255"/>
            <a:ext cx="10967357" cy="1325563"/>
          </a:xfrm>
        </p:spPr>
        <p:txBody>
          <a:bodyPr>
            <a:normAutofit/>
          </a:bodyPr>
          <a:lstStyle/>
          <a:p>
            <a:pPr lvl="0"/>
            <a:r>
              <a:rPr lang="ru-RU" b="1" dirty="0">
                <a:solidFill>
                  <a:schemeClr val="accent1"/>
                </a:solidFill>
              </a:rPr>
              <a:t>Механизм рассмотрения жалоб для ЛЗП</a:t>
            </a:r>
            <a:endParaRPr lang="en-US" b="1" dirty="0">
              <a:solidFill>
                <a:schemeClr val="accent1"/>
              </a:solidFill>
            </a:endParaRPr>
          </a:p>
        </p:txBody>
      </p:sp>
      <p:sp>
        <p:nvSpPr>
          <p:cNvPr id="3" name="Content Placeholder 2">
            <a:extLst>
              <a:ext uri="{FF2B5EF4-FFF2-40B4-BE49-F238E27FC236}">
                <a16:creationId xmlns:a16="http://schemas.microsoft.com/office/drawing/2014/main" xmlns="" id="{EF8558ED-21BD-4DA1-8619-BA1CC927A71D}"/>
              </a:ext>
            </a:extLst>
          </p:cNvPr>
          <p:cNvSpPr>
            <a:spLocks noGrp="1"/>
          </p:cNvSpPr>
          <p:nvPr>
            <p:ph idx="1"/>
          </p:nvPr>
        </p:nvSpPr>
        <p:spPr>
          <a:xfrm>
            <a:off x="522108" y="1151905"/>
            <a:ext cx="9953981" cy="5487235"/>
          </a:xfrm>
        </p:spPr>
        <p:txBody>
          <a:bodyPr>
            <a:normAutofit fontScale="77500" lnSpcReduction="20000"/>
          </a:bodyPr>
          <a:lstStyle/>
          <a:p>
            <a:pPr marL="0" indent="0">
              <a:buNone/>
            </a:pPr>
            <a:r>
              <a:rPr lang="ru-RU" sz="2900" dirty="0"/>
              <a:t>Жалобы\обращения могут быть поданы устно, писменно, в электронном формате на следующих двух уровнях:</a:t>
            </a:r>
          </a:p>
          <a:p>
            <a:pPr marL="0" indent="0">
              <a:buNone/>
            </a:pPr>
            <a:r>
              <a:rPr lang="ru-RU" sz="2900" b="1" dirty="0"/>
              <a:t>Местный уровень: </a:t>
            </a:r>
            <a:r>
              <a:rPr lang="ru-RU" sz="2900" dirty="0"/>
              <a:t>через органы местной власти района\джамоата, районные представительства КООС\АМИ. Районные сотрудники ГРП\ЦУП отвечают за регистрацию и рассмотрение жалобы\обращения. Если вопрос не может быть решен к удовлетворению заявителя в течение 5 дней, он переноситься на следующий уровень.</a:t>
            </a:r>
          </a:p>
          <a:p>
            <a:pPr marL="0" indent="0">
              <a:buNone/>
            </a:pPr>
            <a:r>
              <a:rPr lang="ru-RU" sz="2900" b="1" dirty="0"/>
              <a:t>Национальный уровень</a:t>
            </a:r>
            <a:r>
              <a:rPr lang="ru-RU" sz="2900" dirty="0"/>
              <a:t>: ЛЗП имеют возможность напрямую связаться с ГРП\ЦУП. Специалист ГРП\ЦУП по вопросам социального развития несет ответственность за регистрацию и рассмотрение\решение жалоб в течение 14 дней (</a:t>
            </a:r>
            <a:r>
              <a:rPr lang="ru-RU" sz="2600" i="1" dirty="0"/>
              <a:t>30 дней для обращений, требующих дополнительного изучения</a:t>
            </a:r>
            <a:r>
              <a:rPr lang="ru-RU" sz="2600" dirty="0"/>
              <a:t>)</a:t>
            </a:r>
            <a:r>
              <a:rPr lang="ru-RU" sz="2900" dirty="0"/>
              <a:t>. Он/она будет нести ответственность за обобщение количества и типов всех жалоб и вопросов, полученных в районах. </a:t>
            </a:r>
          </a:p>
          <a:p>
            <a:pPr marL="0" indent="0">
              <a:buNone/>
            </a:pPr>
            <a:r>
              <a:rPr lang="ru-RU" sz="2900" dirty="0"/>
              <a:t>Если после получения ответа от ГРП /ЦУП жалоба не удовлетворяется, по запросу ЛЗП создается </a:t>
            </a:r>
            <a:r>
              <a:rPr lang="ru-RU" sz="2900" i="1" dirty="0"/>
              <a:t>Комиссия по Разрешению Конфликтов </a:t>
            </a:r>
            <a:r>
              <a:rPr lang="ru-RU" sz="2900" dirty="0"/>
              <a:t>(КРК) в составе минимум 5 человек из числа сотрудников ГРП / ЦУП, представителей признанных местных ОО, уважаемых лиц района. Решения, принятые комиссией и согласованные всеми сторонами, оформляются в виде приказа соответствующего района.</a:t>
            </a:r>
          </a:p>
          <a:p>
            <a:pPr marL="0" indent="0">
              <a:buNone/>
            </a:pPr>
            <a:endParaRPr lang="ru-RU" dirty="0"/>
          </a:p>
          <a:p>
            <a:pPr marL="0" indent="0">
              <a:buNone/>
            </a:pPr>
            <a:endParaRPr lang="ru-RU" dirty="0"/>
          </a:p>
          <a:p>
            <a:endParaRPr lang="ru-RU" b="1" dirty="0"/>
          </a:p>
        </p:txBody>
      </p:sp>
      <p:pic>
        <p:nvPicPr>
          <p:cNvPr id="4" name="Picture 3" descr="Жалоба – Бесплатные иконки: коммуникации">
            <a:extLst>
              <a:ext uri="{FF2B5EF4-FFF2-40B4-BE49-F238E27FC236}">
                <a16:creationId xmlns:a16="http://schemas.microsoft.com/office/drawing/2014/main" xmlns="" id="{052A5331-76A6-4E85-9925-BCD4FB3DBBA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96972" y="4745713"/>
            <a:ext cx="2085340" cy="2085340"/>
          </a:xfrm>
          <a:prstGeom prst="rect">
            <a:avLst/>
          </a:prstGeom>
          <a:noFill/>
          <a:ln>
            <a:noFill/>
          </a:ln>
        </p:spPr>
      </p:pic>
    </p:spTree>
    <p:extLst>
      <p:ext uri="{BB962C8B-B14F-4D97-AF65-F5344CB8AC3E}">
        <p14:creationId xmlns:p14="http://schemas.microsoft.com/office/powerpoint/2010/main" val="3033053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23B03E-DB7E-482E-A853-3520D4541AB6}"/>
              </a:ext>
            </a:extLst>
          </p:cNvPr>
          <p:cNvSpPr>
            <a:spLocks noGrp="1"/>
          </p:cNvSpPr>
          <p:nvPr>
            <p:ph type="title"/>
          </p:nvPr>
        </p:nvSpPr>
        <p:spPr>
          <a:xfrm>
            <a:off x="838200" y="214491"/>
            <a:ext cx="10515600" cy="808919"/>
          </a:xfrm>
        </p:spPr>
        <p:txBody>
          <a:bodyPr/>
          <a:lstStyle/>
          <a:p>
            <a:r>
              <a:rPr lang="ru-RU" b="1" dirty="0">
                <a:solidFill>
                  <a:schemeClr val="accent1"/>
                </a:solidFill>
              </a:rPr>
              <a:t>Механизм рассмотрения жалоб для ЛЗП (2)</a:t>
            </a:r>
            <a:endParaRPr lang="ru-RU" dirty="0"/>
          </a:p>
        </p:txBody>
      </p:sp>
      <p:sp>
        <p:nvSpPr>
          <p:cNvPr id="3" name="Content Placeholder 2">
            <a:extLst>
              <a:ext uri="{FF2B5EF4-FFF2-40B4-BE49-F238E27FC236}">
                <a16:creationId xmlns:a16="http://schemas.microsoft.com/office/drawing/2014/main" xmlns="" id="{68423703-5CAF-4866-9AE5-7BC87C05A7CC}"/>
              </a:ext>
            </a:extLst>
          </p:cNvPr>
          <p:cNvSpPr>
            <a:spLocks noGrp="1"/>
          </p:cNvSpPr>
          <p:nvPr>
            <p:ph idx="1"/>
          </p:nvPr>
        </p:nvSpPr>
        <p:spPr>
          <a:xfrm>
            <a:off x="838200" y="1253066"/>
            <a:ext cx="10515600" cy="5328355"/>
          </a:xfrm>
        </p:spPr>
        <p:txBody>
          <a:bodyPr>
            <a:normAutofit fontScale="70000" lnSpcReduction="20000"/>
          </a:bodyPr>
          <a:lstStyle/>
          <a:p>
            <a:pPr marL="0" indent="0">
              <a:buNone/>
            </a:pPr>
            <a:r>
              <a:rPr lang="ru-RU" dirty="0"/>
              <a:t>ЛЗП также могут подавать жалобы напрямую в центральный аппарат КООС/АМИ. </a:t>
            </a:r>
          </a:p>
          <a:p>
            <a:pPr marL="0" indent="0">
              <a:buNone/>
            </a:pPr>
            <a:r>
              <a:rPr lang="ru-RU" b="1" dirty="0"/>
              <a:t>КООС / Центр экологической информации Комитета:</a:t>
            </a:r>
          </a:p>
          <a:p>
            <a:pPr marL="0" indent="0">
              <a:buNone/>
            </a:pPr>
            <a:r>
              <a:rPr lang="ru-RU" dirty="0"/>
              <a:t>• Веб-сайт </a:t>
            </a:r>
            <a:r>
              <a:rPr lang="ru-RU" dirty="0">
                <a:solidFill>
                  <a:schemeClr val="accent1"/>
                </a:solidFill>
              </a:rPr>
              <a:t>(http://tajnature.tj/)</a:t>
            </a:r>
          </a:p>
          <a:p>
            <a:pPr marL="0" indent="0">
              <a:buNone/>
            </a:pPr>
            <a:r>
              <a:rPr lang="ru-RU" dirty="0"/>
              <a:t>• электронная почта </a:t>
            </a:r>
            <a:r>
              <a:rPr lang="ru-RU" sz="2900" dirty="0">
                <a:solidFill>
                  <a:schemeClr val="accent1"/>
                </a:solidFill>
              </a:rPr>
              <a:t>info@tajnature.tj</a:t>
            </a:r>
          </a:p>
          <a:p>
            <a:pPr marL="0" indent="0">
              <a:buNone/>
            </a:pPr>
            <a:r>
              <a:rPr lang="ru-RU" dirty="0"/>
              <a:t>• горячие линии (+99237) 2354430 и</a:t>
            </a:r>
          </a:p>
          <a:p>
            <a:pPr marL="0" indent="0">
              <a:buNone/>
            </a:pPr>
            <a:r>
              <a:rPr lang="ru-RU" dirty="0"/>
              <a:t>• (+992) 777162275 WhatsApp, Telegram и Imo</a:t>
            </a:r>
          </a:p>
          <a:p>
            <a:pPr marL="0" indent="0">
              <a:buNone/>
            </a:pPr>
            <a:r>
              <a:rPr lang="ru-RU" dirty="0"/>
              <a:t>• официальная страница Комитета в Facebook. </a:t>
            </a:r>
            <a:r>
              <a:rPr lang="ru-RU" sz="2900" dirty="0">
                <a:solidFill>
                  <a:schemeClr val="accent1"/>
                </a:solidFill>
              </a:rPr>
              <a:t>https://www.facebook.com/tajnature.tj</a:t>
            </a:r>
          </a:p>
          <a:p>
            <a:pPr marL="0" indent="0">
              <a:buNone/>
            </a:pPr>
            <a:r>
              <a:rPr lang="ru-RU" dirty="0"/>
              <a:t> </a:t>
            </a:r>
          </a:p>
          <a:p>
            <a:pPr marL="0" indent="0">
              <a:buNone/>
            </a:pPr>
            <a:r>
              <a:rPr lang="ru-RU" b="1" dirty="0"/>
              <a:t>Агентство мелиорации и ирригации при Правительстве РТ\АМИ</a:t>
            </a:r>
          </a:p>
          <a:p>
            <a:pPr marL="0" indent="0">
              <a:buNone/>
            </a:pPr>
            <a:r>
              <a:rPr lang="ru-RU" dirty="0"/>
              <a:t>• Душанбе, 734064, ул. Шамси 5/1.</a:t>
            </a:r>
          </a:p>
          <a:p>
            <a:pPr marL="0" indent="0">
              <a:buNone/>
            </a:pPr>
            <a:r>
              <a:rPr lang="ru-RU" dirty="0"/>
              <a:t>• Факс: (+992) 372235-35-54, телефон: (+992) 372236-04-47,</a:t>
            </a:r>
          </a:p>
          <a:p>
            <a:pPr marL="0" indent="0">
              <a:buNone/>
            </a:pPr>
            <a:r>
              <a:rPr lang="ru-RU" dirty="0"/>
              <a:t>• Электронная почта: </a:t>
            </a:r>
            <a:r>
              <a:rPr lang="ru-RU" sz="2900" dirty="0">
                <a:solidFill>
                  <a:schemeClr val="accent1"/>
                </a:solidFill>
              </a:rPr>
              <a:t>info@alri.tj</a:t>
            </a:r>
          </a:p>
          <a:p>
            <a:pPr marL="0" indent="0">
              <a:buNone/>
            </a:pPr>
            <a:r>
              <a:rPr lang="ru-RU" dirty="0"/>
              <a:t>• Веб-сайт ALRI: </a:t>
            </a:r>
            <a:r>
              <a:rPr lang="ru-RU" sz="2900" dirty="0">
                <a:solidFill>
                  <a:schemeClr val="accent1"/>
                </a:solidFill>
              </a:rPr>
              <a:t>https://alri.tj/en/director</a:t>
            </a:r>
          </a:p>
          <a:p>
            <a:pPr marL="0" indent="0">
              <a:buNone/>
            </a:pPr>
            <a:endParaRPr lang="ru-RU" sz="2000" i="1" dirty="0"/>
          </a:p>
          <a:p>
            <a:pPr marL="0" indent="0">
              <a:buNone/>
            </a:pPr>
            <a:r>
              <a:rPr lang="ru-RU" sz="2900" i="1" dirty="0"/>
              <a:t>Апелляционный механизм. </a:t>
            </a:r>
            <a:r>
              <a:rPr lang="ru-RU" sz="2900" dirty="0"/>
              <a:t>Если жалоба не разрешена к удовлетворению истца, то он/она может подать жалобу в соответствующий суд.</a:t>
            </a:r>
          </a:p>
          <a:p>
            <a:endParaRPr lang="ru-RU" sz="2000" dirty="0"/>
          </a:p>
        </p:txBody>
      </p:sp>
    </p:spTree>
    <p:extLst>
      <p:ext uri="{BB962C8B-B14F-4D97-AF65-F5344CB8AC3E}">
        <p14:creationId xmlns:p14="http://schemas.microsoft.com/office/powerpoint/2010/main" val="1167029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A5955-AA6F-4D4C-AE5E-453E7B785DA2}"/>
              </a:ext>
            </a:extLst>
          </p:cNvPr>
          <p:cNvSpPr>
            <a:spLocks noGrp="1"/>
          </p:cNvSpPr>
          <p:nvPr>
            <p:ph type="title"/>
          </p:nvPr>
        </p:nvSpPr>
        <p:spPr>
          <a:xfrm>
            <a:off x="737609" y="210168"/>
            <a:ext cx="10515600" cy="1325563"/>
          </a:xfrm>
        </p:spPr>
        <p:txBody>
          <a:bodyPr>
            <a:normAutofit/>
          </a:bodyPr>
          <a:lstStyle/>
          <a:p>
            <a:pPr lvl="1" algn="ctr"/>
            <a:r>
              <a:rPr lang="ru-RU" sz="4000" b="1" dirty="0">
                <a:solidFill>
                  <a:schemeClr val="accent1"/>
                </a:solidFill>
              </a:rPr>
              <a:t>Служба Всемирного банка </a:t>
            </a:r>
            <a:br>
              <a:rPr lang="ru-RU" sz="4000" b="1" dirty="0">
                <a:solidFill>
                  <a:schemeClr val="accent1"/>
                </a:solidFill>
              </a:rPr>
            </a:br>
            <a:r>
              <a:rPr lang="ru-RU" sz="4000" b="1" dirty="0">
                <a:solidFill>
                  <a:schemeClr val="accent1"/>
                </a:solidFill>
              </a:rPr>
              <a:t>по рассмотрению жалоб</a:t>
            </a:r>
            <a:endParaRPr lang="en-US" sz="4000" b="1" dirty="0">
              <a:solidFill>
                <a:schemeClr val="accent1"/>
              </a:solidFill>
            </a:endParaRPr>
          </a:p>
        </p:txBody>
      </p:sp>
      <p:sp>
        <p:nvSpPr>
          <p:cNvPr id="3" name="Content Placeholder 2">
            <a:extLst>
              <a:ext uri="{FF2B5EF4-FFF2-40B4-BE49-F238E27FC236}">
                <a16:creationId xmlns:a16="http://schemas.microsoft.com/office/drawing/2014/main" xmlns="" id="{EF8558ED-21BD-4DA1-8619-BA1CC927A71D}"/>
              </a:ext>
            </a:extLst>
          </p:cNvPr>
          <p:cNvSpPr>
            <a:spLocks noGrp="1"/>
          </p:cNvSpPr>
          <p:nvPr>
            <p:ph idx="1"/>
          </p:nvPr>
        </p:nvSpPr>
        <p:spPr>
          <a:xfrm>
            <a:off x="838200" y="1690688"/>
            <a:ext cx="10515600" cy="4486275"/>
          </a:xfrm>
        </p:spPr>
        <p:txBody>
          <a:bodyPr>
            <a:normAutofit/>
          </a:bodyPr>
          <a:lstStyle/>
          <a:p>
            <a:pPr marL="0" indent="0">
              <a:buNone/>
            </a:pPr>
            <a:endParaRPr lang="ru-RU" dirty="0"/>
          </a:p>
          <a:p>
            <a:pPr marL="0" indent="0">
              <a:buNone/>
            </a:pPr>
            <a:r>
              <a:rPr lang="ru-RU" dirty="0"/>
              <a:t>Жалобу можно направлять напрямую в Банк через:</a:t>
            </a:r>
          </a:p>
          <a:p>
            <a:r>
              <a:rPr lang="ru-RU" dirty="0"/>
              <a:t>Службу ВБ подачи и рассмотрения жалоб. </a:t>
            </a:r>
            <a:r>
              <a:rPr lang="ru-RU" dirty="0">
                <a:hlinkClick r:id="rId2"/>
              </a:rPr>
              <a:t>https://www.worldbank.org/en/projects-operations/products-and-services/grievance-redress-service</a:t>
            </a:r>
            <a:r>
              <a:rPr lang="ru-RU" dirty="0"/>
              <a:t> , или</a:t>
            </a:r>
          </a:p>
          <a:p>
            <a:r>
              <a:rPr lang="ru-RU" dirty="0"/>
              <a:t>Постоянное Представительство ВБ в Душанбе</a:t>
            </a:r>
            <a:r>
              <a:rPr lang="en-US" dirty="0"/>
              <a:t>:</a:t>
            </a:r>
            <a:endParaRPr lang="ru-RU" dirty="0"/>
          </a:p>
          <a:p>
            <a:pPr marL="457200" lvl="1" indent="0">
              <a:lnSpc>
                <a:spcPct val="100000"/>
              </a:lnSpc>
              <a:spcBef>
                <a:spcPts val="0"/>
              </a:spcBef>
              <a:buNone/>
            </a:pPr>
            <a:r>
              <a:rPr lang="en-US" dirty="0"/>
              <a:t> </a:t>
            </a:r>
            <a:r>
              <a:rPr lang="ru-RU" dirty="0"/>
              <a:t>Айни </a:t>
            </a:r>
            <a:r>
              <a:rPr lang="en-US" dirty="0"/>
              <a:t>48, </a:t>
            </a:r>
            <a:r>
              <a:rPr lang="ru-RU" dirty="0"/>
              <a:t>Бизнес центр</a:t>
            </a:r>
            <a:r>
              <a:rPr lang="en-US" dirty="0"/>
              <a:t> «</a:t>
            </a:r>
            <a:r>
              <a:rPr lang="ru-RU" dirty="0"/>
              <a:t>Созидание»</a:t>
            </a:r>
            <a:r>
              <a:rPr lang="en-US" dirty="0"/>
              <a:t>, 3</a:t>
            </a:r>
            <a:r>
              <a:rPr lang="ru-RU" dirty="0"/>
              <a:t>-й этаж</a:t>
            </a:r>
          </a:p>
          <a:p>
            <a:pPr marL="457200" lvl="1" indent="0">
              <a:lnSpc>
                <a:spcPct val="100000"/>
              </a:lnSpc>
              <a:spcBef>
                <a:spcPts val="0"/>
              </a:spcBef>
              <a:buNone/>
            </a:pPr>
            <a:r>
              <a:rPr lang="ru-RU" dirty="0"/>
              <a:t> тел.:   </a:t>
            </a:r>
            <a:r>
              <a:rPr lang="en-US" dirty="0"/>
              <a:t>+992 48 701-5810</a:t>
            </a:r>
            <a:endParaRPr lang="ru-RU" dirty="0"/>
          </a:p>
          <a:p>
            <a:pPr marL="457200" lvl="1" indent="0">
              <a:lnSpc>
                <a:spcPct val="100000"/>
              </a:lnSpc>
              <a:spcBef>
                <a:spcPts val="0"/>
              </a:spcBef>
              <a:buNone/>
            </a:pPr>
            <a:r>
              <a:rPr lang="ru-RU" dirty="0"/>
              <a:t> э-почта</a:t>
            </a:r>
            <a:r>
              <a:rPr lang="en-US" dirty="0"/>
              <a:t>:  </a:t>
            </a:r>
            <a:r>
              <a:rPr lang="en-US" u="sng" dirty="0">
                <a:hlinkClick r:id="rId3"/>
              </a:rPr>
              <a:t>tajikistan@worldbank.org</a:t>
            </a:r>
            <a:endParaRPr lang="ru-RU" dirty="0"/>
          </a:p>
          <a:p>
            <a:endParaRPr lang="ru-RU" dirty="0"/>
          </a:p>
          <a:p>
            <a:endParaRPr lang="ru-RU" dirty="0"/>
          </a:p>
        </p:txBody>
      </p:sp>
    </p:spTree>
    <p:extLst>
      <p:ext uri="{BB962C8B-B14F-4D97-AF65-F5344CB8AC3E}">
        <p14:creationId xmlns:p14="http://schemas.microsoft.com/office/powerpoint/2010/main" val="169946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A5955-AA6F-4D4C-AE5E-453E7B785DA2}"/>
              </a:ext>
            </a:extLst>
          </p:cNvPr>
          <p:cNvSpPr>
            <a:spLocks noGrp="1"/>
          </p:cNvSpPr>
          <p:nvPr>
            <p:ph type="title"/>
          </p:nvPr>
        </p:nvSpPr>
        <p:spPr/>
        <p:txBody>
          <a:bodyPr/>
          <a:lstStyle/>
          <a:p>
            <a:pPr algn="ctr"/>
            <a:r>
              <a:rPr lang="ru-RU" b="1" dirty="0">
                <a:solidFill>
                  <a:schemeClr val="accent1"/>
                </a:solidFill>
              </a:rPr>
              <a:t>Доступ к документу</a:t>
            </a:r>
            <a:endParaRPr lang="en-US" b="1" dirty="0">
              <a:solidFill>
                <a:schemeClr val="accent1"/>
              </a:solidFill>
            </a:endParaRPr>
          </a:p>
        </p:txBody>
      </p:sp>
      <p:sp>
        <p:nvSpPr>
          <p:cNvPr id="3" name="Content Placeholder 2">
            <a:extLst>
              <a:ext uri="{FF2B5EF4-FFF2-40B4-BE49-F238E27FC236}">
                <a16:creationId xmlns:a16="http://schemas.microsoft.com/office/drawing/2014/main" xmlns="" id="{EF8558ED-21BD-4DA1-8619-BA1CC927A71D}"/>
              </a:ext>
            </a:extLst>
          </p:cNvPr>
          <p:cNvSpPr>
            <a:spLocks noGrp="1"/>
          </p:cNvSpPr>
          <p:nvPr>
            <p:ph idx="1"/>
          </p:nvPr>
        </p:nvSpPr>
        <p:spPr/>
        <p:txBody>
          <a:bodyPr>
            <a:normAutofit/>
          </a:bodyPr>
          <a:lstStyle/>
          <a:p>
            <a:pPr marL="0" indent="0">
              <a:buNone/>
            </a:pPr>
            <a:r>
              <a:rPr lang="ru-RU" dirty="0"/>
              <a:t>С полным текстом Основ Политики Переселения можно ознакомиться на сайте КОО</a:t>
            </a:r>
            <a:r>
              <a:rPr lang="en-US" dirty="0"/>
              <a:t>C</a:t>
            </a:r>
            <a:r>
              <a:rPr lang="ru-RU" dirty="0"/>
              <a:t>\АМИ РТ по ссылке\ам:</a:t>
            </a:r>
          </a:p>
          <a:p>
            <a:pPr marL="0" indent="0">
              <a:buNone/>
            </a:pPr>
            <a:endParaRPr lang="ru-RU" dirty="0"/>
          </a:p>
          <a:p>
            <a:pPr marL="0" indent="0">
              <a:buNone/>
            </a:pPr>
            <a:r>
              <a:rPr lang="en-US" dirty="0">
                <a:highlight>
                  <a:srgbClr val="FFFF00"/>
                </a:highlight>
              </a:rPr>
              <a:t>www.tajnature.tj</a:t>
            </a:r>
            <a:endParaRPr lang="en-US" b="1" dirty="0"/>
          </a:p>
        </p:txBody>
      </p:sp>
      <p:pic>
        <p:nvPicPr>
          <p:cNvPr id="1026" name="Picture 2" descr="EFSA to share data on open-access platform | European Food Safety">
            <a:extLst>
              <a:ext uri="{FF2B5EF4-FFF2-40B4-BE49-F238E27FC236}">
                <a16:creationId xmlns:a16="http://schemas.microsoft.com/office/drawing/2014/main" xmlns="" id="{05A3D59A-E625-49BF-841D-A5B8C1954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9015" y="4375657"/>
            <a:ext cx="5959998" cy="1936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81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5F6FE3-BB11-476B-99D1-C66FA46270E4}"/>
              </a:ext>
            </a:extLst>
          </p:cNvPr>
          <p:cNvSpPr>
            <a:spLocks noGrp="1"/>
          </p:cNvSpPr>
          <p:nvPr>
            <p:ph type="title"/>
          </p:nvPr>
        </p:nvSpPr>
        <p:spPr>
          <a:xfrm>
            <a:off x="838200" y="365125"/>
            <a:ext cx="10515600" cy="808919"/>
          </a:xfrm>
        </p:spPr>
        <p:txBody>
          <a:bodyPr>
            <a:normAutofit fontScale="90000"/>
          </a:bodyPr>
          <a:lstStyle/>
          <a:p>
            <a:pPr algn="ctr"/>
            <a:r>
              <a:rPr lang="ru-RU" b="1" dirty="0"/>
              <a:t/>
            </a:r>
            <a:br>
              <a:rPr lang="ru-RU" b="1" dirty="0"/>
            </a:br>
            <a:r>
              <a:rPr lang="ru-RU" b="1" dirty="0">
                <a:solidFill>
                  <a:schemeClr val="accent1"/>
                </a:solidFill>
              </a:rPr>
              <a:t>ОСНОВЫ ПОЛИТИКИ ПЕРЕСЕЛЕНИЯ (ОПП)</a:t>
            </a:r>
            <a:br>
              <a:rPr lang="ru-RU" b="1" dirty="0">
                <a:solidFill>
                  <a:schemeClr val="accent1"/>
                </a:solidFill>
              </a:rPr>
            </a:br>
            <a:r>
              <a:rPr lang="ru-RU" b="1" dirty="0"/>
              <a:t> </a:t>
            </a:r>
            <a:endParaRPr lang="en-US" b="1" dirty="0"/>
          </a:p>
        </p:txBody>
      </p:sp>
      <p:sp>
        <p:nvSpPr>
          <p:cNvPr id="3" name="Content Placeholder 2">
            <a:extLst>
              <a:ext uri="{FF2B5EF4-FFF2-40B4-BE49-F238E27FC236}">
                <a16:creationId xmlns:a16="http://schemas.microsoft.com/office/drawing/2014/main" xmlns="" id="{83B88C04-C54C-49A6-8609-A9DF2719B5E7}"/>
              </a:ext>
            </a:extLst>
          </p:cNvPr>
          <p:cNvSpPr>
            <a:spLocks noGrp="1"/>
          </p:cNvSpPr>
          <p:nvPr>
            <p:ph idx="1"/>
          </p:nvPr>
        </p:nvSpPr>
        <p:spPr>
          <a:xfrm>
            <a:off x="838200" y="1667578"/>
            <a:ext cx="10820400" cy="4803776"/>
          </a:xfrm>
        </p:spPr>
        <p:txBody>
          <a:bodyPr>
            <a:normAutofit fontScale="92500" lnSpcReduction="20000"/>
          </a:bodyPr>
          <a:lstStyle/>
          <a:p>
            <a:pPr marL="0" indent="0">
              <a:buNone/>
            </a:pPr>
            <a:r>
              <a:rPr lang="ru-RU" dirty="0"/>
              <a:t>   </a:t>
            </a:r>
            <a:r>
              <a:rPr lang="ru-RU" dirty="0">
                <a:solidFill>
                  <a:schemeClr val="accent1">
                    <a:lumMod val="75000"/>
                  </a:schemeClr>
                </a:solidFill>
              </a:rPr>
              <a:t>Данный документ:</a:t>
            </a:r>
          </a:p>
          <a:p>
            <a:r>
              <a:rPr lang="ru-RU" dirty="0"/>
              <a:t>Разработан в соответствии с требованиями Всемирного банка по Экологическому и Социальному Стандарту 5 (ЭСС- 5) «Отчуждение земли, ограничения на землепользование и вынужденное переселение»</a:t>
            </a:r>
          </a:p>
          <a:p>
            <a:r>
              <a:rPr lang="ru-RU" dirty="0"/>
              <a:t>Определяет возможные риски и воздействия проекта, связанные с ограничениями по отчуждению земли и доступу к ней</a:t>
            </a:r>
          </a:p>
          <a:p>
            <a:r>
              <a:rPr lang="ru-RU" dirty="0"/>
              <a:t>Определяет конкретные меры смягчения возможных воздействий, ставки компенсаций и процедуры для их применения</a:t>
            </a:r>
            <a:endParaRPr lang="en-US" dirty="0"/>
          </a:p>
          <a:p>
            <a:r>
              <a:rPr lang="ru-RU" dirty="0"/>
              <a:t>Служит руководством для исполнителей Проекта (ГРП\КООС и ЦУП\АМИ) и местных органов власти (область, район, джамоат) в сфере выявления, компенсации и восстановления средств к существованию лиц, затронутых Проектом (ЛЗП). </a:t>
            </a:r>
            <a:endParaRPr lang="ru-RU" dirty="0">
              <a:solidFill>
                <a:schemeClr val="accent1"/>
              </a:solidFill>
            </a:endParaRPr>
          </a:p>
          <a:p>
            <a:pPr marL="0" lvl="0" indent="0">
              <a:buNone/>
            </a:pPr>
            <a:r>
              <a:rPr lang="ru-RU" dirty="0"/>
              <a:t> </a:t>
            </a:r>
          </a:p>
          <a:p>
            <a:pPr marL="0" indent="0">
              <a:buNone/>
            </a:pPr>
            <a:r>
              <a:rPr lang="ru-RU" dirty="0"/>
              <a:t> </a:t>
            </a:r>
          </a:p>
          <a:p>
            <a:pPr marL="0" lvl="0" indent="0">
              <a:buNone/>
            </a:pPr>
            <a:endParaRPr lang="ru-RU" dirty="0"/>
          </a:p>
          <a:p>
            <a:endParaRPr lang="en-US" dirty="0"/>
          </a:p>
        </p:txBody>
      </p:sp>
    </p:spTree>
    <p:extLst>
      <p:ext uri="{BB962C8B-B14F-4D97-AF65-F5344CB8AC3E}">
        <p14:creationId xmlns:p14="http://schemas.microsoft.com/office/powerpoint/2010/main" val="372793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5F6FE3-BB11-476B-99D1-C66FA46270E4}"/>
              </a:ext>
            </a:extLst>
          </p:cNvPr>
          <p:cNvSpPr>
            <a:spLocks noGrp="1"/>
          </p:cNvSpPr>
          <p:nvPr>
            <p:ph type="title"/>
          </p:nvPr>
        </p:nvSpPr>
        <p:spPr>
          <a:xfrm>
            <a:off x="838200" y="114753"/>
            <a:ext cx="10515600" cy="930275"/>
          </a:xfrm>
        </p:spPr>
        <p:txBody>
          <a:bodyPr>
            <a:normAutofit fontScale="90000"/>
          </a:bodyPr>
          <a:lstStyle/>
          <a:p>
            <a:pPr algn="ctr"/>
            <a:r>
              <a:rPr lang="ru-RU" b="1" dirty="0"/>
              <a:t/>
            </a:r>
            <a:br>
              <a:rPr lang="ru-RU" b="1" dirty="0"/>
            </a:br>
            <a:r>
              <a:rPr lang="ru-RU" sz="4900" b="1" dirty="0">
                <a:solidFill>
                  <a:schemeClr val="accent1"/>
                </a:solidFill>
              </a:rPr>
              <a:t>Экологический и Социальный Стандарт </a:t>
            </a:r>
            <a:r>
              <a:rPr lang="en-US" sz="4900" b="1" dirty="0">
                <a:solidFill>
                  <a:schemeClr val="accent1"/>
                </a:solidFill>
              </a:rPr>
              <a:t>5</a:t>
            </a:r>
            <a:br>
              <a:rPr lang="en-US" sz="4900" b="1" dirty="0">
                <a:solidFill>
                  <a:schemeClr val="accent1"/>
                </a:solidFill>
              </a:rPr>
            </a:br>
            <a:r>
              <a:rPr lang="ru-RU" b="1" dirty="0"/>
              <a:t> </a:t>
            </a:r>
            <a:endParaRPr lang="en-US" b="1" dirty="0"/>
          </a:p>
        </p:txBody>
      </p:sp>
      <p:sp>
        <p:nvSpPr>
          <p:cNvPr id="3" name="Content Placeholder 2">
            <a:extLst>
              <a:ext uri="{FF2B5EF4-FFF2-40B4-BE49-F238E27FC236}">
                <a16:creationId xmlns:a16="http://schemas.microsoft.com/office/drawing/2014/main" xmlns="" id="{83B88C04-C54C-49A6-8609-A9DF2719B5E7}"/>
              </a:ext>
            </a:extLst>
          </p:cNvPr>
          <p:cNvSpPr>
            <a:spLocks noGrp="1"/>
          </p:cNvSpPr>
          <p:nvPr>
            <p:ph idx="1"/>
          </p:nvPr>
        </p:nvSpPr>
        <p:spPr>
          <a:xfrm>
            <a:off x="530578" y="968827"/>
            <a:ext cx="11389279" cy="5691617"/>
          </a:xfrm>
        </p:spPr>
        <p:txBody>
          <a:bodyPr>
            <a:noAutofit/>
          </a:bodyPr>
          <a:lstStyle/>
          <a:p>
            <a:pPr marL="0" indent="0">
              <a:buNone/>
            </a:pPr>
            <a:r>
              <a:rPr lang="ru-RU" sz="2200" dirty="0"/>
              <a:t>    </a:t>
            </a:r>
            <a:r>
              <a:rPr lang="ru-RU" sz="2200" dirty="0">
                <a:solidFill>
                  <a:schemeClr val="accent1">
                    <a:lumMod val="75000"/>
                  </a:schemeClr>
                </a:solidFill>
              </a:rPr>
              <a:t>Ключевые цели ЭСС 5:</a:t>
            </a:r>
          </a:p>
          <a:p>
            <a:pPr lvl="1"/>
            <a:r>
              <a:rPr lang="ru-RU" sz="1800" dirty="0"/>
              <a:t>Предотвращение принудительного переселения или, если оно неизбежно, его сведение к минимуму путем рассмотрения альтернативных вариантов проекта;</a:t>
            </a:r>
          </a:p>
          <a:p>
            <a:pPr lvl="1"/>
            <a:r>
              <a:rPr lang="ru-RU" sz="1800" dirty="0"/>
              <a:t>Недопущение насильственного выселения</a:t>
            </a:r>
            <a:r>
              <a:rPr lang="en-US" sz="1800" dirty="0"/>
              <a:t>;</a:t>
            </a:r>
            <a:endParaRPr lang="ru-RU" sz="1800" dirty="0"/>
          </a:p>
          <a:p>
            <a:pPr lvl="1"/>
            <a:r>
              <a:rPr lang="ru-RU" sz="1800" dirty="0"/>
              <a:t>Сведение к минимуму неизбежных негативных социально-экономических последствий, возникших в результате отчуждения земель или ограничения землепользования за счет:</a:t>
            </a:r>
          </a:p>
          <a:p>
            <a:pPr marL="457200" lvl="1" indent="0">
              <a:buNone/>
            </a:pPr>
            <a:r>
              <a:rPr lang="ru-RU" sz="1800" dirty="0"/>
              <a:t>    (</a:t>
            </a:r>
            <a:r>
              <a:rPr lang="en-US" sz="1800" dirty="0"/>
              <a:t>a</a:t>
            </a:r>
            <a:r>
              <a:rPr lang="ru-RU" sz="1800" dirty="0"/>
              <a:t>) предоставления своевременного возмещения за потерянное имущество по восстановительной  стоимости, и</a:t>
            </a:r>
          </a:p>
          <a:p>
            <a:pPr marL="457200" lvl="1" indent="0">
              <a:buNone/>
            </a:pPr>
            <a:r>
              <a:rPr lang="ru-RU" sz="1800" dirty="0"/>
              <a:t>    (</a:t>
            </a:r>
            <a:r>
              <a:rPr lang="en-US" sz="1800" dirty="0"/>
              <a:t>b</a:t>
            </a:r>
            <a:r>
              <a:rPr lang="ru-RU" sz="1800" dirty="0"/>
              <a:t>) оказания помощи переселенным лицам в улучшении или восстановлении их средств к существованию и уровня жизни.</a:t>
            </a:r>
          </a:p>
          <a:p>
            <a:pPr lvl="1"/>
            <a:r>
              <a:rPr lang="ru-RU" sz="1800" dirty="0"/>
              <a:t>Улучшение жилищных условий бедных или социально незащищенных физически перемещенных лиц путем предоставления им приемлемого жилья, доступа к услугам и удобствам, а также правовой гарантии владения.</a:t>
            </a:r>
          </a:p>
          <a:p>
            <a:pPr lvl="1"/>
            <a:r>
              <a:rPr lang="ru-RU" sz="1800" dirty="0"/>
              <a:t>Разработка и проведение мероприятий по переселению с выделением инвестиционных ресурсов в достаточном объеме, чтобы позволить переселяемым лицам получать прямую выгоду от реализации проекта; </a:t>
            </a:r>
          </a:p>
          <a:p>
            <a:pPr lvl="1"/>
            <a:r>
              <a:rPr lang="ru-RU" sz="1800" dirty="0"/>
              <a:t>Обеспечение надлежащего информирования, проведения содержательных консультаций и информированного участия затронутых лиц в процессе планирования и выполнения мероприятий по переселению. </a:t>
            </a:r>
          </a:p>
        </p:txBody>
      </p:sp>
    </p:spTree>
    <p:extLst>
      <p:ext uri="{BB962C8B-B14F-4D97-AF65-F5344CB8AC3E}">
        <p14:creationId xmlns:p14="http://schemas.microsoft.com/office/powerpoint/2010/main" val="68784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0B7DE-B3C1-4A6C-97C4-F2CA08690675}"/>
              </a:ext>
            </a:extLst>
          </p:cNvPr>
          <p:cNvSpPr>
            <a:spLocks noGrp="1"/>
          </p:cNvSpPr>
          <p:nvPr>
            <p:ph type="title"/>
          </p:nvPr>
        </p:nvSpPr>
        <p:spPr>
          <a:xfrm>
            <a:off x="838200" y="365125"/>
            <a:ext cx="10515600" cy="605719"/>
          </a:xfrm>
        </p:spPr>
        <p:txBody>
          <a:bodyPr>
            <a:normAutofit fontScale="90000"/>
          </a:bodyPr>
          <a:lstStyle/>
          <a:p>
            <a:r>
              <a:rPr lang="ru-RU" b="1" dirty="0">
                <a:solidFill>
                  <a:schemeClr val="accent1"/>
                </a:solidFill>
              </a:rPr>
              <a:t>Принципы Основы Политики Переселения: </a:t>
            </a:r>
          </a:p>
        </p:txBody>
      </p:sp>
      <p:sp>
        <p:nvSpPr>
          <p:cNvPr id="3" name="Content Placeholder 2">
            <a:extLst>
              <a:ext uri="{FF2B5EF4-FFF2-40B4-BE49-F238E27FC236}">
                <a16:creationId xmlns:a16="http://schemas.microsoft.com/office/drawing/2014/main" xmlns="" id="{E2091514-51F1-4C31-B9D8-9C2D81467F2A}"/>
              </a:ext>
            </a:extLst>
          </p:cNvPr>
          <p:cNvSpPr>
            <a:spLocks noGrp="1"/>
          </p:cNvSpPr>
          <p:nvPr>
            <p:ph idx="1"/>
          </p:nvPr>
        </p:nvSpPr>
        <p:spPr>
          <a:xfrm>
            <a:off x="838200" y="1182157"/>
            <a:ext cx="10515600" cy="5310718"/>
          </a:xfrm>
        </p:spPr>
        <p:txBody>
          <a:bodyPr>
            <a:normAutofit fontScale="55000" lnSpcReduction="20000"/>
          </a:bodyPr>
          <a:lstStyle/>
          <a:p>
            <a:pPr lvl="0"/>
            <a:r>
              <a:rPr lang="ru-RU" sz="4500" dirty="0"/>
              <a:t>Вынужденное переселение следует избегать или сводить к минимуму.</a:t>
            </a:r>
          </a:p>
          <a:p>
            <a:r>
              <a:rPr lang="ru-RU" sz="4500" dirty="0"/>
              <a:t>Лицам Затронутым Проектом (ЛЗП) необходимо соответствующим образом помочь в их усилиях по улучшению или, по крайней мере, восстановлению прежних доходов и уровня жизни.</a:t>
            </a:r>
          </a:p>
          <a:p>
            <a:pPr lvl="0"/>
            <a:r>
              <a:rPr lang="ru-RU" sz="4500" dirty="0"/>
              <a:t>ЛЗП должны быть полностью информированы и проконсультированы по вариантам компенсации.</a:t>
            </a:r>
          </a:p>
          <a:p>
            <a:r>
              <a:rPr lang="ru-RU" sz="4500" dirty="0"/>
              <a:t>Отсутствие официального права на земельный участок не является препятствием для компенсации или альтернативных форм помощи.</a:t>
            </a:r>
          </a:p>
          <a:p>
            <a:r>
              <a:rPr lang="ru-RU" sz="4500" dirty="0"/>
              <a:t>Особое внимание уделяется социально уязвимым группам (этнические меньшинства, домохозяйства, возглавляемые женщинами или пожилыми людьми и т.д.)</a:t>
            </a:r>
          </a:p>
          <a:p>
            <a:r>
              <a:rPr lang="ru-RU" sz="4500" dirty="0"/>
              <a:t>Компенсация выплачивается и помощь предоставляется до переселения и отчуждения земли, и сноса, до</a:t>
            </a:r>
            <a:r>
              <a:rPr lang="en-US" sz="4500" dirty="0"/>
              <a:t> </a:t>
            </a:r>
            <a:r>
              <a:rPr lang="ru-RU" sz="4500" dirty="0"/>
              <a:t>любого воздействия.</a:t>
            </a:r>
          </a:p>
          <a:p>
            <a:r>
              <a:rPr lang="ru-RU" sz="4500" dirty="0"/>
              <a:t>Компенсация должна выплачиваться ЛЗП по полной восстановительной стоимости, без вычетов за амортизацию или любые другие цели. </a:t>
            </a:r>
          </a:p>
          <a:p>
            <a:endParaRPr lang="ru-RU" dirty="0"/>
          </a:p>
        </p:txBody>
      </p:sp>
    </p:spTree>
    <p:extLst>
      <p:ext uri="{BB962C8B-B14F-4D97-AF65-F5344CB8AC3E}">
        <p14:creationId xmlns:p14="http://schemas.microsoft.com/office/powerpoint/2010/main" val="298317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5F6FE3-BB11-476B-99D1-C66FA46270E4}"/>
              </a:ext>
            </a:extLst>
          </p:cNvPr>
          <p:cNvSpPr>
            <a:spLocks noGrp="1"/>
          </p:cNvSpPr>
          <p:nvPr>
            <p:ph type="title"/>
          </p:nvPr>
        </p:nvSpPr>
        <p:spPr>
          <a:xfrm>
            <a:off x="838200" y="124174"/>
            <a:ext cx="10515600" cy="844021"/>
          </a:xfrm>
        </p:spPr>
        <p:txBody>
          <a:bodyPr>
            <a:normAutofit fontScale="90000"/>
          </a:bodyPr>
          <a:lstStyle/>
          <a:p>
            <a:pPr algn="ctr"/>
            <a:r>
              <a:rPr lang="ru-RU" b="1" dirty="0">
                <a:solidFill>
                  <a:schemeClr val="accent1"/>
                </a:solidFill>
              </a:rPr>
              <a:t/>
            </a:r>
            <a:br>
              <a:rPr lang="ru-RU" b="1" dirty="0">
                <a:solidFill>
                  <a:schemeClr val="accent1"/>
                </a:solidFill>
              </a:rPr>
            </a:br>
            <a:r>
              <a:rPr lang="ru-RU" b="1" dirty="0">
                <a:solidFill>
                  <a:schemeClr val="accent1"/>
                </a:solidFill>
              </a:rPr>
              <a:t>Законодательная база </a:t>
            </a:r>
            <a:br>
              <a:rPr lang="ru-RU" b="1" dirty="0">
                <a:solidFill>
                  <a:schemeClr val="accent1"/>
                </a:solidFill>
              </a:rPr>
            </a:br>
            <a:r>
              <a:rPr lang="ru-RU" sz="2700" i="1" dirty="0">
                <a:solidFill>
                  <a:schemeClr val="accent1">
                    <a:lumMod val="75000"/>
                  </a:schemeClr>
                </a:solidFill>
              </a:rPr>
              <a:t>в области управления земельными ресурсами Республики Таджикистан</a:t>
            </a:r>
            <a:r>
              <a:rPr lang="ru-RU" dirty="0"/>
              <a:t/>
            </a:r>
            <a:br>
              <a:rPr lang="ru-RU" dirty="0"/>
            </a:br>
            <a:endParaRPr lang="en-US" b="1" dirty="0">
              <a:solidFill>
                <a:schemeClr val="accent1"/>
              </a:solidFill>
            </a:endParaRPr>
          </a:p>
        </p:txBody>
      </p:sp>
      <p:sp>
        <p:nvSpPr>
          <p:cNvPr id="3" name="Content Placeholder 2">
            <a:extLst>
              <a:ext uri="{FF2B5EF4-FFF2-40B4-BE49-F238E27FC236}">
                <a16:creationId xmlns:a16="http://schemas.microsoft.com/office/drawing/2014/main" xmlns="" id="{83B88C04-C54C-49A6-8609-A9DF2719B5E7}"/>
              </a:ext>
            </a:extLst>
          </p:cNvPr>
          <p:cNvSpPr>
            <a:spLocks noGrp="1"/>
          </p:cNvSpPr>
          <p:nvPr>
            <p:ph idx="1"/>
          </p:nvPr>
        </p:nvSpPr>
        <p:spPr>
          <a:xfrm>
            <a:off x="838200" y="1095421"/>
            <a:ext cx="10515600" cy="4663849"/>
          </a:xfrm>
        </p:spPr>
        <p:txBody>
          <a:bodyPr>
            <a:normAutofit fontScale="25000" lnSpcReduction="20000"/>
          </a:bodyPr>
          <a:lstStyle/>
          <a:p>
            <a:pPr lvl="1">
              <a:lnSpc>
                <a:spcPct val="110000"/>
              </a:lnSpc>
            </a:pPr>
            <a:r>
              <a:rPr lang="ru-RU" sz="7200" dirty="0"/>
              <a:t>Конституция РТ устанавливает, что земля является исключительной собственностью государства. </a:t>
            </a:r>
          </a:p>
          <a:p>
            <a:pPr lvl="1">
              <a:lnSpc>
                <a:spcPct val="110000"/>
              </a:lnSpc>
            </a:pPr>
            <a:r>
              <a:rPr lang="ru-RU" sz="7200" dirty="0"/>
              <a:t>Земельный кодекс, регулирует комплекс отношений, возникающих в процессе владения и пользования землей.</a:t>
            </a:r>
          </a:p>
          <a:p>
            <a:pPr lvl="1">
              <a:lnSpc>
                <a:spcPct val="110000"/>
              </a:lnSpc>
            </a:pPr>
            <a:r>
              <a:rPr lang="ru-RU" sz="7200" dirty="0"/>
              <a:t>Гражданский кодекс РТ регулирует договорные обязательства, имущественные и неимущественные отношения.</a:t>
            </a:r>
          </a:p>
          <a:p>
            <a:pPr lvl="1">
              <a:lnSpc>
                <a:spcPct val="110000"/>
              </a:lnSpc>
            </a:pPr>
            <a:r>
              <a:rPr lang="ru-RU" sz="7200" dirty="0"/>
              <a:t>Закон РТ «Об оценке земель» устанавливает правовые основы нормативной оценки земель (от 2001 года).</a:t>
            </a:r>
          </a:p>
          <a:p>
            <a:pPr lvl="1">
              <a:lnSpc>
                <a:spcPct val="110000"/>
              </a:lnSpc>
            </a:pPr>
            <a:r>
              <a:rPr lang="ru-RU" sz="7200" dirty="0"/>
              <a:t> Закон РТ «О местных органах государственной власти» устанавливает нормативные основы отвода и перераспределения земли (от 2004 года).</a:t>
            </a:r>
          </a:p>
          <a:p>
            <a:pPr lvl="1">
              <a:lnSpc>
                <a:spcPct val="110000"/>
              </a:lnSpc>
            </a:pPr>
            <a:r>
              <a:rPr lang="ru-RU" sz="7200" dirty="0"/>
              <a:t>Закон РТ «О землеустройстве» регулирует отношения, связанные с правовыми основаниями деятельности в сфере землеустройства (от 2008 года).</a:t>
            </a:r>
          </a:p>
          <a:p>
            <a:pPr lvl="1">
              <a:lnSpc>
                <a:spcPct val="110000"/>
              </a:lnSpc>
            </a:pPr>
            <a:r>
              <a:rPr lang="ru-RU" sz="7200" dirty="0"/>
              <a:t>Государственный земельный кадастр - система информации и документации о природном, экономическом и правовом статусе земель, их категориях, качественных характеристиках и экономической стоимости.</a:t>
            </a:r>
          </a:p>
          <a:p>
            <a:pPr lvl="1">
              <a:lnSpc>
                <a:spcPct val="110000"/>
              </a:lnSpc>
            </a:pPr>
            <a:r>
              <a:rPr lang="ru-RU" sz="7200" dirty="0"/>
              <a:t>Положение о порядке компенсации ущерба землепользователей и вреда, причиненного процессу сельскохозяйственного производства, утвержденное постановлением Правительства РТ № 641 (от 2011 года).</a:t>
            </a:r>
          </a:p>
          <a:p>
            <a:pPr lvl="1">
              <a:lnSpc>
                <a:spcPct val="110000"/>
              </a:lnSpc>
            </a:pPr>
            <a:r>
              <a:rPr lang="ru-RU" sz="7200" dirty="0"/>
              <a:t>Гражданско-процессуальный кодекс РТ и Хозяйственный процессуальный кодекс РТ устанавливают порядок, правила и сроки судебной защиты в случае судебного разбирательства по вопросам, связанным с вынужденным переселением.</a:t>
            </a:r>
          </a:p>
          <a:p>
            <a:pPr lvl="1">
              <a:lnSpc>
                <a:spcPct val="110000"/>
              </a:lnSpc>
            </a:pPr>
            <a:endParaRPr lang="ru-RU" sz="7200" dirty="0"/>
          </a:p>
          <a:p>
            <a:pPr lvl="1"/>
            <a:endParaRPr lang="ru-RU" dirty="0"/>
          </a:p>
          <a:p>
            <a:endParaRPr lang="ru-RU" dirty="0"/>
          </a:p>
          <a:p>
            <a:endParaRPr lang="en-US" dirty="0"/>
          </a:p>
          <a:p>
            <a:pPr lvl="0"/>
            <a:endParaRPr lang="en-US" dirty="0"/>
          </a:p>
        </p:txBody>
      </p:sp>
    </p:spTree>
    <p:extLst>
      <p:ext uri="{BB962C8B-B14F-4D97-AF65-F5344CB8AC3E}">
        <p14:creationId xmlns:p14="http://schemas.microsoft.com/office/powerpoint/2010/main" val="207503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629F60-15F9-4065-888C-C93FEAA8935D}"/>
              </a:ext>
            </a:extLst>
          </p:cNvPr>
          <p:cNvSpPr>
            <a:spLocks noGrp="1"/>
          </p:cNvSpPr>
          <p:nvPr>
            <p:ph type="title"/>
          </p:nvPr>
        </p:nvSpPr>
        <p:spPr>
          <a:xfrm>
            <a:off x="838200" y="-52568"/>
            <a:ext cx="10515600" cy="1325563"/>
          </a:xfrm>
        </p:spPr>
        <p:txBody>
          <a:bodyPr>
            <a:normAutofit/>
          </a:bodyPr>
          <a:lstStyle/>
          <a:p>
            <a:r>
              <a:rPr lang="ru-RU" dirty="0">
                <a:solidFill>
                  <a:schemeClr val="accent1">
                    <a:lumMod val="75000"/>
                  </a:schemeClr>
                </a:solidFill>
              </a:rPr>
              <a:t>Сравнение законодательства РТ и ЭСС 5 Всемирного банка</a:t>
            </a:r>
          </a:p>
        </p:txBody>
      </p:sp>
      <p:graphicFrame>
        <p:nvGraphicFramePr>
          <p:cNvPr id="4" name="Content Placeholder 3">
            <a:extLst>
              <a:ext uri="{FF2B5EF4-FFF2-40B4-BE49-F238E27FC236}">
                <a16:creationId xmlns:a16="http://schemas.microsoft.com/office/drawing/2014/main" xmlns="" id="{8BC07EFD-930B-4394-9986-983C18871301}"/>
              </a:ext>
            </a:extLst>
          </p:cNvPr>
          <p:cNvGraphicFramePr>
            <a:graphicFrameLocks noGrp="1"/>
          </p:cNvGraphicFramePr>
          <p:nvPr>
            <p:ph idx="1"/>
            <p:extLst>
              <p:ext uri="{D42A27DB-BD31-4B8C-83A1-F6EECF244321}">
                <p14:modId xmlns:p14="http://schemas.microsoft.com/office/powerpoint/2010/main" val="3733793888"/>
              </p:ext>
            </p:extLst>
          </p:nvPr>
        </p:nvGraphicFramePr>
        <p:xfrm>
          <a:off x="423333" y="1236506"/>
          <a:ext cx="11345333" cy="5572818"/>
        </p:xfrm>
        <a:graphic>
          <a:graphicData uri="http://schemas.openxmlformats.org/drawingml/2006/table">
            <a:tbl>
              <a:tblPr firstRow="1" bandRow="1">
                <a:tableStyleId>{5C22544A-7EE6-4342-B048-85BDC9FD1C3A}</a:tableStyleId>
              </a:tblPr>
              <a:tblGrid>
                <a:gridCol w="4408311">
                  <a:extLst>
                    <a:ext uri="{9D8B030D-6E8A-4147-A177-3AD203B41FA5}">
                      <a16:colId xmlns:a16="http://schemas.microsoft.com/office/drawing/2014/main" xmlns="" val="3414411065"/>
                    </a:ext>
                  </a:extLst>
                </a:gridCol>
                <a:gridCol w="3646312">
                  <a:extLst>
                    <a:ext uri="{9D8B030D-6E8A-4147-A177-3AD203B41FA5}">
                      <a16:colId xmlns:a16="http://schemas.microsoft.com/office/drawing/2014/main" xmlns="" val="99518708"/>
                    </a:ext>
                  </a:extLst>
                </a:gridCol>
                <a:gridCol w="3290710">
                  <a:extLst>
                    <a:ext uri="{9D8B030D-6E8A-4147-A177-3AD203B41FA5}">
                      <a16:colId xmlns:a16="http://schemas.microsoft.com/office/drawing/2014/main" xmlns="" val="1555393506"/>
                    </a:ext>
                  </a:extLst>
                </a:gridCol>
              </a:tblGrid>
              <a:tr h="310019">
                <a:tc>
                  <a:txBody>
                    <a:bodyPr/>
                    <a:lstStyle/>
                    <a:p>
                      <a:pPr>
                        <a:spcAft>
                          <a:spcPts val="0"/>
                        </a:spcAft>
                      </a:pPr>
                      <a:r>
                        <a:rPr lang="ru-RU" sz="1600" dirty="0">
                          <a:effectLst/>
                        </a:rPr>
                        <a:t>Юридическое положение</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spcAft>
                          <a:spcPts val="0"/>
                        </a:spcAft>
                      </a:pPr>
                      <a:r>
                        <a:rPr lang="ru-RU" sz="1600" dirty="0">
                          <a:effectLst/>
                        </a:rPr>
                        <a:t>Законодательство Республики Таджикистан</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spcAft>
                          <a:spcPts val="0"/>
                        </a:spcAft>
                      </a:pPr>
                      <a:r>
                        <a:rPr lang="ru-RU" sz="1600" dirty="0">
                          <a:effectLst/>
                        </a:rPr>
                        <a:t>ЭСС </a:t>
                      </a:r>
                      <a:r>
                        <a:rPr lang="en-US" sz="1600" dirty="0">
                          <a:effectLst/>
                        </a:rPr>
                        <a:t>5</a:t>
                      </a:r>
                      <a:r>
                        <a:rPr lang="ru-RU" sz="1600" dirty="0">
                          <a:effectLst/>
                        </a:rPr>
                        <a:t> ВБ</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extLst>
                  <a:ext uri="{0D108BD9-81ED-4DB2-BD59-A6C34878D82A}">
                    <a16:rowId xmlns:a16="http://schemas.microsoft.com/office/drawing/2014/main" xmlns="" val="2916551595"/>
                  </a:ext>
                </a:extLst>
              </a:tr>
              <a:tr h="1040778">
                <a:tc>
                  <a:txBody>
                    <a:bodyPr/>
                    <a:lstStyle/>
                    <a:p>
                      <a:pPr algn="just">
                        <a:spcAft>
                          <a:spcPts val="0"/>
                        </a:spcAft>
                      </a:pPr>
                      <a:r>
                        <a:rPr lang="ru-RU" sz="1600" dirty="0">
                          <a:effectLst/>
                        </a:rPr>
                        <a:t>Планы переселения </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lgn="just">
                        <a:spcAft>
                          <a:spcPts val="0"/>
                        </a:spcAft>
                      </a:pPr>
                      <a:r>
                        <a:rPr lang="ru-RU" sz="1600" dirty="0">
                          <a:effectLst/>
                        </a:rPr>
                        <a:t>Никаких конкретных положений для проведения процесса планирования переселения не предусмотрено, однако создаются комиссии для определения вида и размера компенсации </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lgn="just">
                        <a:spcAft>
                          <a:spcPts val="0"/>
                        </a:spcAft>
                      </a:pPr>
                      <a:r>
                        <a:rPr lang="ru-RU" sz="1600" dirty="0">
                          <a:effectLst/>
                        </a:rPr>
                        <a:t>Инструменты по вопросам переселения (план действий по переселению (ПДП), РДПП и т.д.) должны быть подготовлены и реализованы до какого-либо переселения.</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extLst>
                  <a:ext uri="{0D108BD9-81ED-4DB2-BD59-A6C34878D82A}">
                    <a16:rowId xmlns:a16="http://schemas.microsoft.com/office/drawing/2014/main" xmlns="" val="2778265045"/>
                  </a:ext>
                </a:extLst>
              </a:tr>
              <a:tr h="431812">
                <a:tc>
                  <a:txBody>
                    <a:bodyPr/>
                    <a:lstStyle/>
                    <a:p>
                      <a:pPr algn="just">
                        <a:spcAft>
                          <a:spcPts val="0"/>
                        </a:spcAft>
                      </a:pPr>
                      <a:r>
                        <a:rPr lang="ru-RU" sz="1600">
                          <a:effectLst/>
                        </a:rPr>
                        <a:t>Общественные консультации</a:t>
                      </a:r>
                      <a:endParaRPr lang="ru-RU" sz="160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lgn="just">
                        <a:spcAft>
                          <a:spcPts val="0"/>
                        </a:spcAft>
                      </a:pPr>
                      <a:r>
                        <a:rPr lang="ru-RU" sz="1600">
                          <a:effectLst/>
                        </a:rPr>
                        <a:t>Никаких конкретных положений не предусмотрено </a:t>
                      </a:r>
                      <a:endParaRPr lang="ru-RU" sz="160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lgn="just">
                        <a:spcAft>
                          <a:spcPts val="0"/>
                        </a:spcAft>
                      </a:pPr>
                      <a:r>
                        <a:rPr lang="ru-RU" sz="1600" dirty="0">
                          <a:effectLst/>
                        </a:rPr>
                        <a:t>Консультации являются неотъемлемой частью ЭСС 5 и 10</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extLst>
                  <a:ext uri="{0D108BD9-81ED-4DB2-BD59-A6C34878D82A}">
                    <a16:rowId xmlns:a16="http://schemas.microsoft.com/office/drawing/2014/main" xmlns="" val="633250843"/>
                  </a:ext>
                </a:extLst>
              </a:tr>
              <a:tr h="675398">
                <a:tc>
                  <a:txBody>
                    <a:bodyPr/>
                    <a:lstStyle/>
                    <a:p>
                      <a:pPr algn="just">
                        <a:spcAft>
                          <a:spcPts val="0"/>
                        </a:spcAft>
                      </a:pPr>
                      <a:r>
                        <a:rPr lang="ru-RU" sz="1600" dirty="0">
                          <a:effectLst/>
                        </a:rPr>
                        <a:t>Права: </a:t>
                      </a:r>
                    </a:p>
                    <a:p>
                      <a:pPr algn="just">
                        <a:spcAft>
                          <a:spcPts val="0"/>
                        </a:spcAft>
                      </a:pPr>
                      <a:r>
                        <a:rPr lang="en-US" sz="1600" dirty="0">
                          <a:effectLst/>
                        </a:rPr>
                        <a:t>a</a:t>
                      </a:r>
                      <a:r>
                        <a:rPr lang="ru-RU" sz="1600" dirty="0">
                          <a:effectLst/>
                        </a:rPr>
                        <a:t>) физические/юридические лица, которые обладают официальными законными правами на землю</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lgn="just">
                        <a:spcAft>
                          <a:spcPts val="0"/>
                        </a:spcAft>
                      </a:pPr>
                      <a:r>
                        <a:rPr lang="ru-RU" sz="1600">
                          <a:effectLst/>
                        </a:rPr>
                        <a:t>Имеют права на компенсацию </a:t>
                      </a:r>
                      <a:endParaRPr lang="ru-RU" sz="160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lgn="just">
                        <a:spcAft>
                          <a:spcPts val="0"/>
                        </a:spcAft>
                      </a:pPr>
                      <a:r>
                        <a:rPr lang="ru-RU" sz="1600" dirty="0">
                          <a:effectLst/>
                        </a:rPr>
                        <a:t>Имеют права на компенсацию </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extLst>
                  <a:ext uri="{0D108BD9-81ED-4DB2-BD59-A6C34878D82A}">
                    <a16:rowId xmlns:a16="http://schemas.microsoft.com/office/drawing/2014/main" xmlns="" val="3658146282"/>
                  </a:ext>
                </a:extLst>
              </a:tr>
              <a:tr h="1893330">
                <a:tc>
                  <a:txBody>
                    <a:bodyPr/>
                    <a:lstStyle/>
                    <a:p>
                      <a:pPr algn="just">
                        <a:spcAft>
                          <a:spcPts val="0"/>
                        </a:spcAft>
                      </a:pPr>
                      <a:r>
                        <a:rPr lang="en-US" sz="1600" dirty="0">
                          <a:effectLst/>
                        </a:rPr>
                        <a:t>b</a:t>
                      </a:r>
                      <a:r>
                        <a:rPr lang="ru-RU" sz="1600" dirty="0">
                          <a:effectLst/>
                        </a:rPr>
                        <a:t>) физические/юридические лица, не обладающие официальными юридическими правами на землю на момент начала проведения переписи населения, но имеющие притязания на землю или имущество (при условии, что такие притязания могут быть официально признаны законодательством РТ) </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lgn="just">
                        <a:spcAft>
                          <a:spcPts val="0"/>
                        </a:spcAft>
                      </a:pPr>
                      <a:r>
                        <a:rPr lang="ru-RU" sz="1600">
                          <a:effectLst/>
                        </a:rPr>
                        <a:t>Имеют права на компенсацию </a:t>
                      </a:r>
                      <a:endParaRPr lang="ru-RU" sz="160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algn="just">
                        <a:spcAft>
                          <a:spcPts val="0"/>
                        </a:spcAft>
                      </a:pPr>
                      <a:r>
                        <a:rPr lang="ru-RU" sz="1600" dirty="0">
                          <a:effectLst/>
                        </a:rPr>
                        <a:t>Имеют права на компенсацию </a:t>
                      </a:r>
                      <a:endParaRPr lang="ru-RU" sz="1600" dirty="0">
                        <a:effectLst/>
                        <a:latin typeface="Times New Roman" panose="02020603050405020304" pitchFamily="18" charset="0"/>
                        <a:ea typeface="Times New Roman" panose="02020603050405020304" pitchFamily="18" charset="0"/>
                      </a:endParaRPr>
                    </a:p>
                  </a:txBody>
                  <a:tcPr marL="66433" marR="66433" marT="33216" marB="33216"/>
                </a:tc>
                <a:extLst>
                  <a:ext uri="{0D108BD9-81ED-4DB2-BD59-A6C34878D82A}">
                    <a16:rowId xmlns:a16="http://schemas.microsoft.com/office/drawing/2014/main" xmlns="" val="1442736415"/>
                  </a:ext>
                </a:extLst>
              </a:tr>
            </a:tbl>
          </a:graphicData>
        </a:graphic>
      </p:graphicFrame>
    </p:spTree>
    <p:extLst>
      <p:ext uri="{BB962C8B-B14F-4D97-AF65-F5344CB8AC3E}">
        <p14:creationId xmlns:p14="http://schemas.microsoft.com/office/powerpoint/2010/main" val="4184530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A54331-F6F9-49B6-9335-65AF65079BE6}"/>
              </a:ext>
            </a:extLst>
          </p:cNvPr>
          <p:cNvSpPr>
            <a:spLocks noGrp="1"/>
          </p:cNvSpPr>
          <p:nvPr>
            <p:ph type="title"/>
          </p:nvPr>
        </p:nvSpPr>
        <p:spPr>
          <a:xfrm>
            <a:off x="349955" y="-52567"/>
            <a:ext cx="11548533" cy="741190"/>
          </a:xfrm>
        </p:spPr>
        <p:txBody>
          <a:bodyPr>
            <a:noAutofit/>
          </a:bodyPr>
          <a:lstStyle/>
          <a:p>
            <a:r>
              <a:rPr lang="ru-RU" dirty="0">
                <a:solidFill>
                  <a:schemeClr val="accent1">
                    <a:lumMod val="75000"/>
                  </a:schemeClr>
                </a:solidFill>
              </a:rPr>
              <a:t>Сравнение законодательства РТ и ЭСС 5 ВБ (2)</a:t>
            </a:r>
            <a:endParaRPr lang="ru-RU" dirty="0"/>
          </a:p>
        </p:txBody>
      </p:sp>
      <p:graphicFrame>
        <p:nvGraphicFramePr>
          <p:cNvPr id="4" name="Content Placeholder 3">
            <a:extLst>
              <a:ext uri="{FF2B5EF4-FFF2-40B4-BE49-F238E27FC236}">
                <a16:creationId xmlns:a16="http://schemas.microsoft.com/office/drawing/2014/main" xmlns="" id="{53B4F925-C7B7-4C71-8F43-657D7E4212B2}"/>
              </a:ext>
            </a:extLst>
          </p:cNvPr>
          <p:cNvGraphicFramePr>
            <a:graphicFrameLocks noGrp="1"/>
          </p:cNvGraphicFramePr>
          <p:nvPr>
            <p:ph idx="1"/>
            <p:extLst>
              <p:ext uri="{D42A27DB-BD31-4B8C-83A1-F6EECF244321}">
                <p14:modId xmlns:p14="http://schemas.microsoft.com/office/powerpoint/2010/main" val="492485927"/>
              </p:ext>
            </p:extLst>
          </p:nvPr>
        </p:nvGraphicFramePr>
        <p:xfrm>
          <a:off x="180622" y="685967"/>
          <a:ext cx="11830756" cy="6181152"/>
        </p:xfrm>
        <a:graphic>
          <a:graphicData uri="http://schemas.openxmlformats.org/drawingml/2006/table">
            <a:tbl>
              <a:tblPr firstRow="1" bandRow="1">
                <a:tableStyleId>{5C22544A-7EE6-4342-B048-85BDC9FD1C3A}</a:tableStyleId>
              </a:tblPr>
              <a:tblGrid>
                <a:gridCol w="2698045">
                  <a:extLst>
                    <a:ext uri="{9D8B030D-6E8A-4147-A177-3AD203B41FA5}">
                      <a16:colId xmlns:a16="http://schemas.microsoft.com/office/drawing/2014/main" xmlns="" val="2598807019"/>
                    </a:ext>
                  </a:extLst>
                </a:gridCol>
                <a:gridCol w="4707466">
                  <a:extLst>
                    <a:ext uri="{9D8B030D-6E8A-4147-A177-3AD203B41FA5}">
                      <a16:colId xmlns:a16="http://schemas.microsoft.com/office/drawing/2014/main" xmlns="" val="2920819247"/>
                    </a:ext>
                  </a:extLst>
                </a:gridCol>
                <a:gridCol w="4425245">
                  <a:extLst>
                    <a:ext uri="{9D8B030D-6E8A-4147-A177-3AD203B41FA5}">
                      <a16:colId xmlns:a16="http://schemas.microsoft.com/office/drawing/2014/main" xmlns="" val="1157157417"/>
                    </a:ext>
                  </a:extLst>
                </a:gridCol>
              </a:tblGrid>
              <a:tr h="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dirty="0">
                          <a:effectLst/>
                        </a:rPr>
                        <a:t>Юридическое положение</a:t>
                      </a:r>
                      <a:endParaRPr lang="ru-RU" sz="1600" dirty="0">
                        <a:effectLst/>
                        <a:latin typeface="Times New Roman" panose="02020603050405020304" pitchFamily="18" charset="0"/>
                        <a:ea typeface="Times New Roman" panose="02020603050405020304" pitchFamily="18" charset="0"/>
                      </a:endParaRPr>
                    </a:p>
                  </a:txBody>
                  <a:tcPr marL="36720" marR="36720" marT="18360" marB="1836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dirty="0">
                          <a:effectLst/>
                        </a:rPr>
                        <a:t>Законодательство Республики Таджикистан</a:t>
                      </a:r>
                      <a:endParaRPr lang="ru-RU" sz="1600" dirty="0">
                        <a:effectLst/>
                        <a:latin typeface="Times New Roman" panose="02020603050405020304" pitchFamily="18" charset="0"/>
                        <a:ea typeface="Times New Roman" panose="02020603050405020304" pitchFamily="18" charset="0"/>
                      </a:endParaRPr>
                    </a:p>
                  </a:txBody>
                  <a:tcPr marL="36720" marR="36720" marT="18360" marB="1836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600" dirty="0">
                          <a:effectLst/>
                        </a:rPr>
                        <a:t>ЭСС </a:t>
                      </a:r>
                      <a:r>
                        <a:rPr lang="en-US" sz="1600" dirty="0">
                          <a:effectLst/>
                        </a:rPr>
                        <a:t>5</a:t>
                      </a:r>
                      <a:r>
                        <a:rPr lang="ru-RU" sz="1600" dirty="0">
                          <a:effectLst/>
                        </a:rPr>
                        <a:t> ВБ</a:t>
                      </a:r>
                      <a:endParaRPr lang="ru-RU" sz="1600" dirty="0">
                        <a:effectLst/>
                        <a:latin typeface="Times New Roman" panose="02020603050405020304" pitchFamily="18" charset="0"/>
                        <a:ea typeface="Times New Roman" panose="02020603050405020304" pitchFamily="18" charset="0"/>
                      </a:endParaRPr>
                    </a:p>
                  </a:txBody>
                  <a:tcPr marL="36720" marR="36720" marT="18360" marB="18360"/>
                </a:tc>
                <a:extLst>
                  <a:ext uri="{0D108BD9-81ED-4DB2-BD59-A6C34878D82A}">
                    <a16:rowId xmlns:a16="http://schemas.microsoft.com/office/drawing/2014/main" xmlns="" val="2582367973"/>
                  </a:ext>
                </a:extLst>
              </a:tr>
              <a:tr h="286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c</a:t>
                      </a:r>
                      <a:r>
                        <a:rPr lang="ru-RU" sz="1400" dirty="0">
                          <a:effectLst/>
                        </a:rPr>
                        <a:t>) физические/юридические лица, которые не имеют юридически признанных прав или притязаний на занимаемую ими землю</a:t>
                      </a:r>
                      <a:endParaRPr lang="ru-RU" sz="1400" dirty="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effectLst/>
                        </a:rPr>
                        <a:t>Не имеют права на компенсацию </a:t>
                      </a:r>
                      <a:endParaRPr lang="ru-RU" sz="1400" dirty="0">
                        <a:effectLst/>
                        <a:latin typeface="Times New Roman" panose="02020603050405020304" pitchFamily="18" charset="0"/>
                        <a:ea typeface="Times New Roman" panose="02020603050405020304" pitchFamily="18" charset="0"/>
                      </a:endParaRPr>
                    </a:p>
                    <a:p>
                      <a:pPr>
                        <a:spcAft>
                          <a:spcPts val="0"/>
                        </a:spcAft>
                      </a:pPr>
                      <a:endParaRPr lang="ru-RU" sz="1400" dirty="0">
                        <a:effectLst/>
                        <a:latin typeface="Times New Roman" panose="02020603050405020304" pitchFamily="18" charset="0"/>
                        <a:ea typeface="Times New Roman" panose="02020603050405020304" pitchFamily="18" charset="0"/>
                      </a:endParaRPr>
                    </a:p>
                  </a:txBody>
                  <a:tcPr marL="66433" marR="66433" marT="33216" marB="3321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effectLst/>
                        </a:rPr>
                        <a:t>Имеют право на получение помощи по переселению </a:t>
                      </a:r>
                      <a:endParaRPr lang="ru-RU" sz="1400" dirty="0">
                        <a:effectLst/>
                        <a:latin typeface="Times New Roman" panose="02020603050405020304" pitchFamily="18" charset="0"/>
                        <a:ea typeface="Times New Roman" panose="02020603050405020304" pitchFamily="18" charset="0"/>
                      </a:endParaRPr>
                    </a:p>
                    <a:p>
                      <a:pPr>
                        <a:spcAft>
                          <a:spcPts val="0"/>
                        </a:spcAft>
                      </a:pPr>
                      <a:endParaRPr lang="ru-RU" sz="1400" dirty="0">
                        <a:effectLst/>
                        <a:latin typeface="Times New Roman" panose="02020603050405020304" pitchFamily="18" charset="0"/>
                        <a:ea typeface="Times New Roman" panose="02020603050405020304" pitchFamily="18" charset="0"/>
                      </a:endParaRPr>
                    </a:p>
                  </a:txBody>
                  <a:tcPr marL="66433" marR="66433" marT="33216" marB="33216"/>
                </a:tc>
                <a:extLst>
                  <a:ext uri="{0D108BD9-81ED-4DB2-BD59-A6C34878D82A}">
                    <a16:rowId xmlns:a16="http://schemas.microsoft.com/office/drawing/2014/main" xmlns="" val="3809585748"/>
                  </a:ext>
                </a:extLst>
              </a:tr>
              <a:tr h="575282">
                <a:tc>
                  <a:txBody>
                    <a:bodyPr/>
                    <a:lstStyle/>
                    <a:p>
                      <a:pPr algn="just">
                        <a:spcAft>
                          <a:spcPts val="0"/>
                        </a:spcAft>
                      </a:pPr>
                      <a:r>
                        <a:rPr lang="ru-RU" sz="1400" dirty="0">
                          <a:effectLst/>
                        </a:rPr>
                        <a:t>Оказание помощи уязвимым и серьезно потерпевшим ЛЗП </a:t>
                      </a:r>
                      <a:endParaRPr lang="ru-RU" sz="1400" dirty="0">
                        <a:solidFill>
                          <a:srgbClr val="000000"/>
                        </a:solidFill>
                        <a:effectLst/>
                        <a:latin typeface="Times New Roman" panose="02020603050405020304" pitchFamily="18" charset="0"/>
                        <a:ea typeface="Calibri" panose="020F0502020204030204" pitchFamily="34" charset="0"/>
                      </a:endParaRPr>
                    </a:p>
                  </a:txBody>
                  <a:tcPr marL="36720" marR="36720" marT="18360" marB="18360"/>
                </a:tc>
                <a:tc>
                  <a:txBody>
                    <a:bodyPr/>
                    <a:lstStyle/>
                    <a:p>
                      <a:pPr algn="just">
                        <a:spcAft>
                          <a:spcPts val="0"/>
                        </a:spcAft>
                      </a:pPr>
                      <a:r>
                        <a:rPr lang="ru-RU" sz="1400" dirty="0">
                          <a:effectLst/>
                        </a:rPr>
                        <a:t>Не существует каких-либо особых законов или положений о восстановлении средств к существованию в связи с отчуждением земли и воздействием от вынужденного переселения. </a:t>
                      </a:r>
                      <a:endParaRPr lang="ru-RU" sz="1400" dirty="0">
                        <a:solidFill>
                          <a:srgbClr val="000000"/>
                        </a:solidFill>
                        <a:effectLst/>
                        <a:latin typeface="Times New Roman" panose="02020603050405020304" pitchFamily="18" charset="0"/>
                        <a:ea typeface="Calibri" panose="020F0502020204030204" pitchFamily="34" charset="0"/>
                      </a:endParaRPr>
                    </a:p>
                  </a:txBody>
                  <a:tcPr marL="36720" marR="36720" marT="18360" marB="18360"/>
                </a:tc>
                <a:tc>
                  <a:txBody>
                    <a:bodyPr/>
                    <a:lstStyle/>
                    <a:p>
                      <a:pPr algn="just">
                        <a:spcAft>
                          <a:spcPts val="0"/>
                        </a:spcAft>
                      </a:pPr>
                      <a:r>
                        <a:rPr lang="ru-RU" sz="1400" dirty="0">
                          <a:effectLst/>
                        </a:rPr>
                        <a:t>Эти ЛЗП должны быть идентифицированы, и им должна быть предоставлена специальная помощь в целях восстановления/улучшения их уровня жизни, который был до начала реализации проекта.                                                                                                                                                                                                                                                                                                                                                                                                                                                                                                                                                                                                                                                                                                                                                        </a:t>
                      </a:r>
                      <a:endParaRPr lang="ru-RU" sz="1400" dirty="0">
                        <a:effectLst/>
                        <a:latin typeface="Times New Roman" panose="02020603050405020304" pitchFamily="18" charset="0"/>
                        <a:ea typeface="Times New Roman" panose="02020603050405020304" pitchFamily="18" charset="0"/>
                      </a:endParaRPr>
                    </a:p>
                  </a:txBody>
                  <a:tcPr marL="36720" marR="36720" marT="18360" marB="18360"/>
                </a:tc>
                <a:extLst>
                  <a:ext uri="{0D108BD9-81ED-4DB2-BD59-A6C34878D82A}">
                    <a16:rowId xmlns:a16="http://schemas.microsoft.com/office/drawing/2014/main" xmlns="" val="4033683162"/>
                  </a:ext>
                </a:extLst>
              </a:tr>
              <a:tr h="3402734">
                <a:tc>
                  <a:txBody>
                    <a:bodyPr/>
                    <a:lstStyle/>
                    <a:p>
                      <a:pPr algn="just">
                        <a:spcAft>
                          <a:spcPts val="0"/>
                        </a:spcAft>
                      </a:pPr>
                      <a:r>
                        <a:rPr lang="ru-RU" sz="1400" dirty="0">
                          <a:effectLst/>
                        </a:rPr>
                        <a:t>Процедурные механизмы </a:t>
                      </a:r>
                    </a:p>
                    <a:p>
                      <a:pPr algn="r">
                        <a:spcAft>
                          <a:spcPts val="0"/>
                        </a:spcAft>
                      </a:pPr>
                      <a:r>
                        <a:rPr lang="en-US" sz="1400" dirty="0">
                          <a:effectLst/>
                        </a:rPr>
                        <a:t>                                                                                                                                                                                                                                                                                                                                                                                                                                                                                                                                                                                                                                                                                                                                                     </a:t>
                      </a:r>
                      <a:endParaRPr lang="ru-RU" sz="1400" dirty="0">
                        <a:solidFill>
                          <a:srgbClr val="000000"/>
                        </a:solidFill>
                        <a:effectLst/>
                        <a:latin typeface="Times New Roman" panose="02020603050405020304" pitchFamily="18" charset="0"/>
                        <a:ea typeface="Calibri" panose="020F0502020204030204" pitchFamily="34" charset="0"/>
                      </a:endParaRPr>
                    </a:p>
                  </a:txBody>
                  <a:tcPr marL="36720" marR="36720" marT="18360" marB="18360"/>
                </a:tc>
                <a:tc>
                  <a:txBody>
                    <a:bodyPr/>
                    <a:lstStyle/>
                    <a:p>
                      <a:pPr marL="342900" lvl="0" indent="-342900" algn="just">
                        <a:spcAft>
                          <a:spcPts val="0"/>
                        </a:spcAft>
                        <a:buFont typeface="Symbol" panose="05050102010706020507" pitchFamily="18" charset="2"/>
                        <a:buChar char=""/>
                      </a:pPr>
                      <a:r>
                        <a:rPr lang="ru-RU" sz="1400" i="1" dirty="0">
                          <a:effectLst/>
                        </a:rPr>
                        <a:t>Раскрытие информации. </a:t>
                      </a:r>
                      <a:r>
                        <a:rPr lang="ru-RU" sz="1400" dirty="0">
                          <a:effectLst/>
                        </a:rPr>
                        <a:t>Закон о доступе к информации требует раскрытия информации на регулярной основе, однако вопросы переселения не раскрываются, т.к. конкретных требований нет.  </a:t>
                      </a:r>
                    </a:p>
                    <a:p>
                      <a:pPr marL="342900" lvl="0" indent="-342900" algn="just">
                        <a:spcAft>
                          <a:spcPts val="0"/>
                        </a:spcAft>
                        <a:buFont typeface="Symbol" panose="05050102010706020507" pitchFamily="18" charset="2"/>
                        <a:buChar char=""/>
                      </a:pPr>
                      <a:r>
                        <a:rPr lang="ru-RU" sz="1400" i="1" dirty="0">
                          <a:effectLst/>
                        </a:rPr>
                        <a:t>Общественные консультации</a:t>
                      </a:r>
                      <a:r>
                        <a:rPr lang="ru-RU" sz="1400" dirty="0">
                          <a:effectLst/>
                        </a:rPr>
                        <a:t>. Вопросы местного значения должны быть публично обсуждены с местными органами власти. Нет требования о проведении прямых консультаций с ЛЗП. </a:t>
                      </a:r>
                    </a:p>
                    <a:p>
                      <a:pPr marL="342900" lvl="0" indent="-342900" algn="just">
                        <a:spcAft>
                          <a:spcPts val="0"/>
                        </a:spcAft>
                        <a:buFont typeface="Symbol" panose="05050102010706020507" pitchFamily="18" charset="2"/>
                        <a:buChar char=""/>
                      </a:pPr>
                      <a:r>
                        <a:rPr lang="ru-RU" sz="1400" i="1" dirty="0">
                          <a:effectLst/>
                        </a:rPr>
                        <a:t>Процедуры рассмотрения жалоб</a:t>
                      </a:r>
                      <a:r>
                        <a:rPr lang="ru-RU" sz="1400" dirty="0">
                          <a:effectLst/>
                        </a:rPr>
                        <a:t>. Каждое государственное агентство/министерство должно следовать подробным инструкциям (утвержденным правительством) по регистрации и рассмотрению жалоб и вопросов граждан. Анонимные жалобы не принимаются.</a:t>
                      </a:r>
                    </a:p>
                    <a:p>
                      <a:pPr marL="342900" lvl="0" indent="-342900" algn="just">
                        <a:spcAft>
                          <a:spcPts val="0"/>
                        </a:spcAft>
                        <a:buFont typeface="Symbol" panose="05050102010706020507" pitchFamily="18" charset="2"/>
                        <a:buChar char=""/>
                      </a:pPr>
                      <a:r>
                        <a:rPr lang="ru-RU" sz="1400" i="1" dirty="0">
                          <a:effectLst/>
                        </a:rPr>
                        <a:t>Условия отчуждения имущества</a:t>
                      </a:r>
                      <a:r>
                        <a:rPr lang="ru-RU" sz="1400" dirty="0">
                          <a:effectLst/>
                        </a:rPr>
                        <a:t>. Имущество может быть отчуждено только после осуществления выплаты компенсации ЛЗП в полном объеме. </a:t>
                      </a:r>
                      <a:endParaRPr lang="ru-RU" sz="1400" dirty="0">
                        <a:solidFill>
                          <a:srgbClr val="000000"/>
                        </a:solidFill>
                        <a:effectLst/>
                        <a:latin typeface="Times New Roman" panose="02020603050405020304" pitchFamily="18" charset="0"/>
                        <a:ea typeface="Calibri" panose="020F0502020204030204" pitchFamily="34" charset="0"/>
                      </a:endParaRPr>
                    </a:p>
                  </a:txBody>
                  <a:tcPr marL="36720" marR="36720" marT="18360" marB="18360"/>
                </a:tc>
                <a:tc>
                  <a:txBody>
                    <a:bodyPr/>
                    <a:lstStyle/>
                    <a:p>
                      <a:pPr marL="342900" lvl="0" indent="-342900" algn="just">
                        <a:spcAft>
                          <a:spcPts val="0"/>
                        </a:spcAft>
                        <a:buFont typeface="Symbol" panose="05050102010706020507" pitchFamily="18" charset="2"/>
                        <a:buChar char=""/>
                      </a:pPr>
                      <a:r>
                        <a:rPr lang="ru-RU" sz="1400" b="0" i="1" dirty="0">
                          <a:effectLst/>
                        </a:rPr>
                        <a:t>Раскрытие информации</a:t>
                      </a:r>
                      <a:r>
                        <a:rPr lang="ru-RU" sz="1400" dirty="0">
                          <a:effectLst/>
                        </a:rPr>
                        <a:t>. Документы, связанные с переселением, должны быть своевременно раскрыты на языке ЛЗП </a:t>
                      </a:r>
                    </a:p>
                    <a:p>
                      <a:pPr marL="342900" lvl="0" indent="-342900" algn="just">
                        <a:spcAft>
                          <a:spcPts val="0"/>
                        </a:spcAft>
                        <a:buFont typeface="Symbol" panose="05050102010706020507" pitchFamily="18" charset="2"/>
                        <a:buChar char=""/>
                      </a:pPr>
                      <a:r>
                        <a:rPr lang="ru-RU" sz="1400" i="1" dirty="0">
                          <a:effectLst/>
                        </a:rPr>
                        <a:t>Общественные консультации</a:t>
                      </a:r>
                      <a:r>
                        <a:rPr lang="ru-RU" sz="1400" dirty="0">
                          <a:effectLst/>
                        </a:rPr>
                        <a:t>. Содержательные общественные консультации должны быть проведены с участием ЛЗП. ЛЗП должны быть проинформированы о своих правах и возможностях, а также об альтернативах переселения. </a:t>
                      </a:r>
                    </a:p>
                    <a:p>
                      <a:pPr marL="342900" lvl="0" indent="-342900" algn="just">
                        <a:spcAft>
                          <a:spcPts val="0"/>
                        </a:spcAft>
                        <a:buFont typeface="Symbol" panose="05050102010706020507" pitchFamily="18" charset="2"/>
                        <a:buChar char=""/>
                      </a:pPr>
                      <a:r>
                        <a:rPr lang="ru-RU" sz="1400" i="1" dirty="0">
                          <a:effectLst/>
                        </a:rPr>
                        <a:t>Процедура рассмотрения жалоб</a:t>
                      </a:r>
                      <a:r>
                        <a:rPr lang="ru-RU" sz="1400" dirty="0">
                          <a:effectLst/>
                        </a:rPr>
                        <a:t>. В рамках каждого проекта должен быть внедрен Механизм рассмотрения жалоб (МРЖ). Информация о МРЖ должна быть доведена до сведения ЛЗП. Анонимные жалобы принимаются и рассматриваются. </a:t>
                      </a:r>
                    </a:p>
                    <a:p>
                      <a:pPr marL="342900" lvl="0" indent="-342900" algn="just">
                        <a:spcAft>
                          <a:spcPts val="0"/>
                        </a:spcAft>
                        <a:buFont typeface="Symbol" panose="05050102010706020507" pitchFamily="18" charset="2"/>
                        <a:buChar char=""/>
                      </a:pPr>
                      <a:r>
                        <a:rPr lang="ru-RU" sz="1400" i="1" dirty="0">
                          <a:effectLst/>
                        </a:rPr>
                        <a:t>Условия отчуждения имущества</a:t>
                      </a:r>
                      <a:r>
                        <a:rPr lang="ru-RU" sz="1400" dirty="0">
                          <a:effectLst/>
                        </a:rPr>
                        <a:t>. Имущество может быть отчуждено только после осуществления выплаты компенсации ЛЗП в полном объеме. </a:t>
                      </a:r>
                      <a:endParaRPr lang="ru-RU" sz="1400" dirty="0">
                        <a:solidFill>
                          <a:srgbClr val="000000"/>
                        </a:solidFill>
                        <a:effectLst/>
                        <a:latin typeface="Times New Roman" panose="02020603050405020304" pitchFamily="18" charset="0"/>
                        <a:ea typeface="Calibri" panose="020F0502020204030204" pitchFamily="34" charset="0"/>
                      </a:endParaRPr>
                    </a:p>
                  </a:txBody>
                  <a:tcPr marL="36720" marR="36720" marT="18360" marB="18360"/>
                </a:tc>
                <a:extLst>
                  <a:ext uri="{0D108BD9-81ED-4DB2-BD59-A6C34878D82A}">
                    <a16:rowId xmlns:a16="http://schemas.microsoft.com/office/drawing/2014/main" xmlns="" val="396203667"/>
                  </a:ext>
                </a:extLst>
              </a:tr>
            </a:tbl>
          </a:graphicData>
        </a:graphic>
      </p:graphicFrame>
    </p:spTree>
    <p:extLst>
      <p:ext uri="{BB962C8B-B14F-4D97-AF65-F5344CB8AC3E}">
        <p14:creationId xmlns:p14="http://schemas.microsoft.com/office/powerpoint/2010/main" val="158988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72DED0-7C06-4AAE-B61F-F837052ACAE4}"/>
              </a:ext>
            </a:extLst>
          </p:cNvPr>
          <p:cNvSpPr>
            <a:spLocks noGrp="1"/>
          </p:cNvSpPr>
          <p:nvPr>
            <p:ph type="title"/>
          </p:nvPr>
        </p:nvSpPr>
        <p:spPr/>
        <p:txBody>
          <a:bodyPr>
            <a:normAutofit/>
          </a:bodyPr>
          <a:lstStyle/>
          <a:p>
            <a:pPr algn="ctr"/>
            <a:r>
              <a:rPr lang="ru-RU" b="1" dirty="0">
                <a:solidFill>
                  <a:schemeClr val="accent1"/>
                </a:solidFill>
              </a:rPr>
              <a:t>Приоритет норм ВБ </a:t>
            </a:r>
          </a:p>
        </p:txBody>
      </p:sp>
      <p:sp>
        <p:nvSpPr>
          <p:cNvPr id="3" name="Content Placeholder 2">
            <a:extLst>
              <a:ext uri="{FF2B5EF4-FFF2-40B4-BE49-F238E27FC236}">
                <a16:creationId xmlns:a16="http://schemas.microsoft.com/office/drawing/2014/main" xmlns="" id="{FCD94770-668E-47EF-B6CD-0DAC3A5F4F66}"/>
              </a:ext>
            </a:extLst>
          </p:cNvPr>
          <p:cNvSpPr>
            <a:spLocks noGrp="1"/>
          </p:cNvSpPr>
          <p:nvPr>
            <p:ph idx="1"/>
          </p:nvPr>
        </p:nvSpPr>
        <p:spPr>
          <a:xfrm>
            <a:off x="838200" y="1825625"/>
            <a:ext cx="8497711" cy="4351338"/>
          </a:xfrm>
        </p:spPr>
        <p:txBody>
          <a:bodyPr>
            <a:normAutofit/>
          </a:bodyPr>
          <a:lstStyle/>
          <a:p>
            <a:r>
              <a:rPr lang="ru-RU" sz="3600" dirty="0"/>
              <a:t>В случае имеющихся расхождений между законодательством Республики Таджикистан и требованиями ЭСС 5 Всемирного банка о принудительном переселении, должны применяться принципы и процедуры ЭСС 5. </a:t>
            </a:r>
          </a:p>
        </p:txBody>
      </p:sp>
      <p:pic>
        <p:nvPicPr>
          <p:cNvPr id="4" name="Picture 3" descr="Laws - Free education icons">
            <a:extLst>
              <a:ext uri="{FF2B5EF4-FFF2-40B4-BE49-F238E27FC236}">
                <a16:creationId xmlns:a16="http://schemas.microsoft.com/office/drawing/2014/main" xmlns="" id="{876B8DA8-EF8C-4804-922E-8083CB2AD8C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946697" y="1877020"/>
            <a:ext cx="2855595" cy="2855595"/>
          </a:xfrm>
          <a:prstGeom prst="rect">
            <a:avLst/>
          </a:prstGeom>
          <a:noFill/>
          <a:ln>
            <a:noFill/>
          </a:ln>
        </p:spPr>
      </p:pic>
    </p:spTree>
    <p:extLst>
      <p:ext uri="{BB962C8B-B14F-4D97-AF65-F5344CB8AC3E}">
        <p14:creationId xmlns:p14="http://schemas.microsoft.com/office/powerpoint/2010/main" val="216853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97EAD-92BB-4CF0-A69B-8FB59B2D8C43}"/>
              </a:ext>
            </a:extLst>
          </p:cNvPr>
          <p:cNvSpPr>
            <a:spLocks noGrp="1"/>
          </p:cNvSpPr>
          <p:nvPr>
            <p:ph type="title"/>
          </p:nvPr>
        </p:nvSpPr>
        <p:spPr/>
        <p:txBody>
          <a:bodyPr/>
          <a:lstStyle/>
          <a:p>
            <a:r>
              <a:rPr lang="ru-RU" b="1" dirty="0">
                <a:solidFill>
                  <a:schemeClr val="accent1"/>
                </a:solidFill>
              </a:rPr>
              <a:t>Лица затронутые проектом (ЛЗП) имеющие право на компенсацию:</a:t>
            </a:r>
          </a:p>
        </p:txBody>
      </p:sp>
      <p:sp>
        <p:nvSpPr>
          <p:cNvPr id="3" name="Content Placeholder 2">
            <a:extLst>
              <a:ext uri="{FF2B5EF4-FFF2-40B4-BE49-F238E27FC236}">
                <a16:creationId xmlns:a16="http://schemas.microsoft.com/office/drawing/2014/main" xmlns="" id="{ECEF4E64-9C18-4101-8458-41C81B8B0A48}"/>
              </a:ext>
            </a:extLst>
          </p:cNvPr>
          <p:cNvSpPr>
            <a:spLocks noGrp="1"/>
          </p:cNvSpPr>
          <p:nvPr>
            <p:ph idx="1"/>
          </p:nvPr>
        </p:nvSpPr>
        <p:spPr/>
        <p:txBody>
          <a:bodyPr>
            <a:normAutofit fontScale="85000" lnSpcReduction="20000"/>
          </a:bodyPr>
          <a:lstStyle/>
          <a:p>
            <a:r>
              <a:rPr lang="ru-RU" dirty="0"/>
              <a:t> Лица, чьи постройки частично или полностью, на постоянной или временной основе затронуты Проектом;</a:t>
            </a:r>
          </a:p>
          <a:p>
            <a:r>
              <a:rPr lang="ru-RU" dirty="0"/>
              <a:t>Лица, чьи жилые или коммерческие помещения и/или сельскохозяйственные угодья (или другие производственные земли) частично или полностью затронуты (на постоянной или временной основе) Проектом;</a:t>
            </a:r>
          </a:p>
          <a:p>
            <a:r>
              <a:rPr lang="ru-RU" dirty="0"/>
              <a:t> Лица, чьи предприятия частично или полностью затронуты (на постоянной или временной основе) Проектом;</a:t>
            </a:r>
          </a:p>
          <a:p>
            <a:pPr lvl="0"/>
            <a:r>
              <a:rPr lang="ru-RU" dirty="0"/>
              <a:t>Лица, чья работа или наемный труд, или соглашение о долевой аренде затрагиваются Проектом, на постоянной или временной основе;</a:t>
            </a:r>
          </a:p>
          <a:p>
            <a:r>
              <a:rPr lang="ru-RU" dirty="0"/>
              <a:t> Лица, чьи урожаи (однолетние и многолетние) и/или деревья частично или полностью затрагиваются Проектом;</a:t>
            </a:r>
          </a:p>
          <a:p>
            <a:r>
              <a:rPr lang="ru-RU" dirty="0"/>
              <a:t> Лица, чей доступ к общественным ресурсам или собственности частично или полностью затрагивается Проектом. </a:t>
            </a:r>
          </a:p>
          <a:p>
            <a:endParaRPr lang="ru-RU" dirty="0"/>
          </a:p>
          <a:p>
            <a:endParaRPr lang="ru-RU" dirty="0"/>
          </a:p>
        </p:txBody>
      </p:sp>
    </p:spTree>
    <p:extLst>
      <p:ext uri="{BB962C8B-B14F-4D97-AF65-F5344CB8AC3E}">
        <p14:creationId xmlns:p14="http://schemas.microsoft.com/office/powerpoint/2010/main" val="1846970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2054</TotalTime>
  <Words>1455</Words>
  <Application>Microsoft Office PowerPoint</Application>
  <PresentationFormat>Широкоэкранный</PresentationFormat>
  <Paragraphs>133</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Symbol</vt:lpstr>
      <vt:lpstr>Times New Roman</vt:lpstr>
      <vt:lpstr>Office Theme</vt:lpstr>
      <vt:lpstr>               ПРОЕКТ ПО ВОССТАНОВЛЕНИЮ УСТОЙЧИВОГО ЛАНДШАФТА ТАДЖИКИСТАНА </vt:lpstr>
      <vt:lpstr> ОСНОВЫ ПОЛИТИКИ ПЕРЕСЕЛЕНИЯ (ОПП)  </vt:lpstr>
      <vt:lpstr> Экологический и Социальный Стандарт 5  </vt:lpstr>
      <vt:lpstr>Принципы Основы Политики Переселения: </vt:lpstr>
      <vt:lpstr> Законодательная база  в области управления земельными ресурсами Республики Таджикистан </vt:lpstr>
      <vt:lpstr>Сравнение законодательства РТ и ЭСС 5 Всемирного банка</vt:lpstr>
      <vt:lpstr>Сравнение законодательства РТ и ЭСС 5 ВБ (2)</vt:lpstr>
      <vt:lpstr>Приоритет норм ВБ </vt:lpstr>
      <vt:lpstr>Лица затронутые проектом (ЛЗП) имеющие право на компенсацию:</vt:lpstr>
      <vt:lpstr>Процесс подготовки Плана Действий по Переселению (ПДП)</vt:lpstr>
      <vt:lpstr>Выплаты компенсаций </vt:lpstr>
      <vt:lpstr>Механизм рассмотрения жалоб для ЛЗП</vt:lpstr>
      <vt:lpstr>Механизм рассмотрения жалоб для ЛЗП (2)</vt:lpstr>
      <vt:lpstr>Служба Всемирного банка  по рассмотрению жалоб</vt:lpstr>
      <vt:lpstr>Доступ к документу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ПРОГРАММА, ОРИЕНТИРОВАННАЯ НА РЕЗУЛЬТАТ Программа налоговой реформы в Таджикистане (P171892)</dc:title>
  <dc:creator>Gulru Azamova</dc:creator>
  <cp:lastModifiedBy>Server</cp:lastModifiedBy>
  <cp:revision>174</cp:revision>
  <dcterms:created xsi:type="dcterms:W3CDTF">2021-01-29T10:40:39Z</dcterms:created>
  <dcterms:modified xsi:type="dcterms:W3CDTF">2021-08-28T05:12:25Z</dcterms:modified>
</cp:coreProperties>
</file>