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74" r:id="rId6"/>
    <p:sldId id="275" r:id="rId7"/>
    <p:sldId id="276" r:id="rId8"/>
    <p:sldId id="277" r:id="rId9"/>
    <p:sldId id="278" r:id="rId10"/>
    <p:sldId id="280" r:id="rId11"/>
    <p:sldId id="266" r:id="rId12"/>
    <p:sldId id="281" r:id="rId13"/>
    <p:sldId id="259" r:id="rId14"/>
    <p:sldId id="265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476C9-BEA5-42E5-93C9-CE7E82F72176}" v="1" dt="2021-03-12T09:15:19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lru Azamova" userId="658427ce-f46e-4594-a83d-eeff94f5a221" providerId="ADAL" clId="{298B99A8-92C4-43D1-B252-37E07738BBA1}"/>
    <pc:docChg chg="custSel modSld">
      <pc:chgData name="Gulru Azamova" userId="658427ce-f46e-4594-a83d-eeff94f5a221" providerId="ADAL" clId="{298B99A8-92C4-43D1-B252-37E07738BBA1}" dt="2021-03-12T09:27:01.318" v="273" actId="27636"/>
      <pc:docMkLst>
        <pc:docMk/>
      </pc:docMkLst>
      <pc:sldChg chg="modSp">
        <pc:chgData name="Gulru Azamova" userId="658427ce-f46e-4594-a83d-eeff94f5a221" providerId="ADAL" clId="{298B99A8-92C4-43D1-B252-37E07738BBA1}" dt="2021-03-12T09:17:23.264" v="187" actId="14100"/>
        <pc:sldMkLst>
          <pc:docMk/>
          <pc:sldMk cId="4109922927" sldId="256"/>
        </pc:sldMkLst>
        <pc:spChg chg="mod">
          <ac:chgData name="Gulru Azamova" userId="658427ce-f46e-4594-a83d-eeff94f5a221" providerId="ADAL" clId="{298B99A8-92C4-43D1-B252-37E07738BBA1}" dt="2021-03-12T09:16:34.621" v="164" actId="20577"/>
          <ac:spMkLst>
            <pc:docMk/>
            <pc:sldMk cId="4109922927" sldId="256"/>
            <ac:spMk id="2" creationId="{4D45421D-2262-4DCC-92EE-63C4416A5152}"/>
          </ac:spMkLst>
        </pc:spChg>
        <pc:spChg chg="mod">
          <ac:chgData name="Gulru Azamova" userId="658427ce-f46e-4594-a83d-eeff94f5a221" providerId="ADAL" clId="{298B99A8-92C4-43D1-B252-37E07738BBA1}" dt="2021-03-12T09:17:23.264" v="187" actId="14100"/>
          <ac:spMkLst>
            <pc:docMk/>
            <pc:sldMk cId="4109922927" sldId="256"/>
            <ac:spMk id="3" creationId="{6F302A29-E12E-49CA-A17F-BFF5E55E7BF6}"/>
          </ac:spMkLst>
        </pc:spChg>
      </pc:sldChg>
      <pc:sldChg chg="modSp">
        <pc:chgData name="Gulru Azamova" userId="658427ce-f46e-4594-a83d-eeff94f5a221" providerId="ADAL" clId="{298B99A8-92C4-43D1-B252-37E07738BBA1}" dt="2021-03-12T09:18:23.322" v="213" actId="20577"/>
        <pc:sldMkLst>
          <pc:docMk/>
          <pc:sldMk cId="2075031060" sldId="258"/>
        </pc:sldMkLst>
        <pc:spChg chg="mod">
          <ac:chgData name="Gulru Azamova" userId="658427ce-f46e-4594-a83d-eeff94f5a221" providerId="ADAL" clId="{298B99A8-92C4-43D1-B252-37E07738BBA1}" dt="2021-03-12T09:18:09.535" v="201" actId="6549"/>
          <ac:spMkLst>
            <pc:docMk/>
            <pc:sldMk cId="2075031060" sldId="258"/>
            <ac:spMk id="2" creationId="{975F6FE3-BB11-476B-99D1-C66FA46270E4}"/>
          </ac:spMkLst>
        </pc:spChg>
        <pc:spChg chg="mod">
          <ac:chgData name="Gulru Azamova" userId="658427ce-f46e-4594-a83d-eeff94f5a221" providerId="ADAL" clId="{298B99A8-92C4-43D1-B252-37E07738BBA1}" dt="2021-03-12T09:18:23.322" v="213" actId="20577"/>
          <ac:spMkLst>
            <pc:docMk/>
            <pc:sldMk cId="2075031060" sldId="258"/>
            <ac:spMk id="3" creationId="{83B88C04-C54C-49A6-8609-A9DF2719B5E7}"/>
          </ac:spMkLst>
        </pc:spChg>
      </pc:sldChg>
      <pc:sldChg chg="modSp">
        <pc:chgData name="Gulru Azamova" userId="658427ce-f46e-4594-a83d-eeff94f5a221" providerId="ADAL" clId="{298B99A8-92C4-43D1-B252-37E07738BBA1}" dt="2021-03-12T09:22:26.273" v="247" actId="6549"/>
        <pc:sldMkLst>
          <pc:docMk/>
          <pc:sldMk cId="3033053283" sldId="259"/>
        </pc:sldMkLst>
        <pc:spChg chg="mod">
          <ac:chgData name="Gulru Azamova" userId="658427ce-f46e-4594-a83d-eeff94f5a221" providerId="ADAL" clId="{298B99A8-92C4-43D1-B252-37E07738BBA1}" dt="2021-03-12T09:22:26.273" v="247" actId="6549"/>
          <ac:spMkLst>
            <pc:docMk/>
            <pc:sldMk cId="3033053283" sldId="259"/>
            <ac:spMk id="3" creationId="{EF8558ED-21BD-4DA1-8619-BA1CC927A71D}"/>
          </ac:spMkLst>
        </pc:spChg>
      </pc:sldChg>
      <pc:sldChg chg="modSp">
        <pc:chgData name="Gulru Azamova" userId="658427ce-f46e-4594-a83d-eeff94f5a221" providerId="ADAL" clId="{298B99A8-92C4-43D1-B252-37E07738BBA1}" dt="2021-03-12T09:22:44.445" v="251" actId="6549"/>
        <pc:sldMkLst>
          <pc:docMk/>
          <pc:sldMk cId="4250810925" sldId="261"/>
        </pc:sldMkLst>
        <pc:spChg chg="mod">
          <ac:chgData name="Gulru Azamova" userId="658427ce-f46e-4594-a83d-eeff94f5a221" providerId="ADAL" clId="{298B99A8-92C4-43D1-B252-37E07738BBA1}" dt="2021-03-12T09:22:44.445" v="251" actId="6549"/>
          <ac:spMkLst>
            <pc:docMk/>
            <pc:sldMk cId="4250810925" sldId="261"/>
            <ac:spMk id="3" creationId="{EF8558ED-21BD-4DA1-8619-BA1CC927A71D}"/>
          </ac:spMkLst>
        </pc:spChg>
      </pc:sldChg>
      <pc:sldChg chg="modSp">
        <pc:chgData name="Gulru Azamova" userId="658427ce-f46e-4594-a83d-eeff94f5a221" providerId="ADAL" clId="{298B99A8-92C4-43D1-B252-37E07738BBA1}" dt="2021-03-12T09:27:01.318" v="273" actId="27636"/>
        <pc:sldMkLst>
          <pc:docMk/>
          <pc:sldMk cId="2791352402" sldId="266"/>
        </pc:sldMkLst>
        <pc:spChg chg="mod">
          <ac:chgData name="Gulru Azamova" userId="658427ce-f46e-4594-a83d-eeff94f5a221" providerId="ADAL" clId="{298B99A8-92C4-43D1-B252-37E07738BBA1}" dt="2021-03-12T09:27:01.318" v="273" actId="27636"/>
          <ac:spMkLst>
            <pc:docMk/>
            <pc:sldMk cId="2791352402" sldId="266"/>
            <ac:spMk id="3" creationId="{EF8558ED-21BD-4DA1-8619-BA1CC927A71D}"/>
          </ac:spMkLst>
        </pc:spChg>
      </pc:sldChg>
      <pc:sldChg chg="modSp">
        <pc:chgData name="Gulru Azamova" userId="658427ce-f46e-4594-a83d-eeff94f5a221" providerId="ADAL" clId="{298B99A8-92C4-43D1-B252-37E07738BBA1}" dt="2021-03-12T09:25:50.404" v="269" actId="20577"/>
        <pc:sldMkLst>
          <pc:docMk/>
          <pc:sldMk cId="3906476153" sldId="274"/>
        </pc:sldMkLst>
        <pc:spChg chg="mod">
          <ac:chgData name="Gulru Azamova" userId="658427ce-f46e-4594-a83d-eeff94f5a221" providerId="ADAL" clId="{298B99A8-92C4-43D1-B252-37E07738BBA1}" dt="2021-03-12T09:25:50.404" v="269" actId="20577"/>
          <ac:spMkLst>
            <pc:docMk/>
            <pc:sldMk cId="3906476153" sldId="274"/>
            <ac:spMk id="3" creationId="{83B88C04-C54C-49A6-8609-A9DF2719B5E7}"/>
          </ac:spMkLst>
        </pc:spChg>
      </pc:sldChg>
      <pc:sldChg chg="modSp">
        <pc:chgData name="Gulru Azamova" userId="658427ce-f46e-4594-a83d-eeff94f5a221" providerId="ADAL" clId="{298B99A8-92C4-43D1-B252-37E07738BBA1}" dt="2021-03-12T09:19:28.865" v="225" actId="6549"/>
        <pc:sldMkLst>
          <pc:docMk/>
          <pc:sldMk cId="277732383" sldId="277"/>
        </pc:sldMkLst>
        <pc:spChg chg="mod">
          <ac:chgData name="Gulru Azamova" userId="658427ce-f46e-4594-a83d-eeff94f5a221" providerId="ADAL" clId="{298B99A8-92C4-43D1-B252-37E07738BBA1}" dt="2021-03-12T09:19:28.865" v="225" actId="6549"/>
          <ac:spMkLst>
            <pc:docMk/>
            <pc:sldMk cId="277732383" sldId="277"/>
            <ac:spMk id="2" creationId="{975F6FE3-BB11-476B-99D1-C66FA46270E4}"/>
          </ac:spMkLst>
        </pc:spChg>
      </pc:sldChg>
      <pc:sldChg chg="modSp">
        <pc:chgData name="Gulru Azamova" userId="658427ce-f46e-4594-a83d-eeff94f5a221" providerId="ADAL" clId="{298B99A8-92C4-43D1-B252-37E07738BBA1}" dt="2021-03-12T09:17:55.304" v="189" actId="20577"/>
        <pc:sldMkLst>
          <pc:docMk/>
          <pc:sldMk cId="687840244" sldId="279"/>
        </pc:sldMkLst>
        <pc:spChg chg="mod">
          <ac:chgData name="Gulru Azamova" userId="658427ce-f46e-4594-a83d-eeff94f5a221" providerId="ADAL" clId="{298B99A8-92C4-43D1-B252-37E07738BBA1}" dt="2021-03-12T09:17:55.304" v="189" actId="20577"/>
          <ac:spMkLst>
            <pc:docMk/>
            <pc:sldMk cId="687840244" sldId="279"/>
            <ac:spMk id="3" creationId="{83B88C04-C54C-49A6-8609-A9DF2719B5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D9744F-3059-4815-A9AE-D020C5E14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B6A9DE-4029-4871-921A-86C410AC3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6FE6DF-8BF5-430A-AFA3-35EEB6AA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071FE4-4C94-463D-8E0F-F7D0160F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13736A-D21E-45B5-B793-2E9111B7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0CC012-4A99-4EFE-BB05-E07B0691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9E79A1-75FA-4977-9C06-BF98FD9D0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1BFE81-1D88-4795-A14F-00761BDB9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D6886E-AB19-4396-814E-49B19F4CC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63A91E-05FB-4D14-8A87-E0D7C35F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0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D09398-FD32-4D23-9DA6-AE19898F7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191DE56-E7CA-46FC-ABDB-81B9453AD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B55202-189E-46FB-B5A9-9D6E3D38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AB92D2-C3F6-4936-A130-B219066E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BBF379-498F-47FD-A7FD-9E1DFCC8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6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3B1A-F578-4A3D-B54D-F4DBFC22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823816-3CF6-44A7-87D8-BC289D70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FD75B8-82C6-47A2-A8F1-124156CC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C2F4EE-E96B-4EC9-BFFA-C4C0A916B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8E3A95-3269-46DE-8A9B-52DC34EE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3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EF1F7C-ED65-4559-AC12-36526383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93E9AB-7B2D-45AC-8F5D-48F79B7DC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BD6E54-2161-4462-9959-C2500F6BC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6D9806-7A17-4431-BD53-4ADDD61D9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C0FA2E-537C-4BC9-A574-E4D24F776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220816-35EC-4DED-B1BF-A8D529D9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A9903-3F7D-4137-BB9B-3F08D197D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048BF38-6617-4DDC-8819-5A9FB25C2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5B60A0-42C5-430A-B8E8-7696277A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09E6BE-21A0-49DE-889E-12675490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159B1E-8A39-46F4-A7AD-FC823C6B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F31FD-0A06-4DDE-9E4A-6696C4D9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7A4DD7-CA35-466C-9A53-79C4F5D76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543D1A-BCF6-47A5-80AF-D3B8269F8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356BCD-5489-49EE-AB86-405E969B68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8CB675B-228F-4127-8B82-19E44B4968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E30CF89-B2B0-43E3-B7C8-18DD74B46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D0B79CA-8716-4466-97DC-E98EFF9F9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D740AF3-474E-49A1-9149-8585FE3E4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9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DC8AA-067D-4808-8F72-E64BC3956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1FD1A2-4EE3-41FD-8CC2-F6C00895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5637F5-477B-419F-A04B-14C5DA36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23C792-B32B-4714-99EF-9910B0D96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062D04-705C-401E-8486-4FB358699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8D6AD73-33D9-48ED-A950-AB6EA91D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88AE80-786C-433D-BA57-D0FC401F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7F56CE-33D2-4F6B-BF91-FA661699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FE3793-CAA9-4FF6-B406-F3FBFEC8E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088F95-FBD8-4648-AA85-8DD4CAEDA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43A260-A4C9-4930-A06B-AEE4498F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7A296A-C076-4E6A-95DF-89792141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240BFA-2EA8-4237-B733-334B5D17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1B81C-B050-4248-9226-0B5358C9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0BA09AD-01DE-4DDB-A76A-0CDFEF008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EA67F0-1143-4E8F-BC8C-DC24B71E3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28FABD-94CB-4839-A7D5-41D7B49E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2E6D59-40D3-4F3C-8615-00DA25B2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10CDFB-AEC4-4A0C-A1B6-41F809790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FE1DEA-D8E0-4989-922E-423C1569A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BF0382-00C8-4727-B9C1-8F2F12BB4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8A59D7-814B-486E-82D9-CDD8AA715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7C9F-4FBD-4FB6-AA74-98C45BBD31CD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4350C6-B433-4FD7-9EE7-AB8AEEF5B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052DF6-B3EA-4CCC-B6D0-76967BA32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B29A-5154-4D28-9B3F-3CA5D0ACC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7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ajikistan@worldbank.org" TargetMode="External"/><Relationship Id="rId2" Type="http://schemas.openxmlformats.org/officeDocument/2006/relationships/hyperlink" Target="https://www.worldbank.org/en/projects-operations/products-and-services/grievance-redress-serv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45421D-2262-4DCC-92EE-63C4416A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1033"/>
            <a:ext cx="10120132" cy="201272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chemeClr val="accent1"/>
                </a:solidFill>
              </a:rPr>
              <a:t>ПРОЕКТ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ru-RU" b="1" dirty="0">
                <a:solidFill>
                  <a:schemeClr val="accent1"/>
                </a:solidFill>
              </a:rPr>
              <a:t>ПО ВОССТАНОВЛЕНИЮ УСТОЙЧИВОГО ЛАНДШАФТА ТАДЖИКИСТАНА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F302A29-E12E-49CA-A17F-BFF5E55E7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3439886"/>
            <a:ext cx="8523513" cy="165576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 </a:t>
            </a:r>
            <a:endParaRPr lang="en-US" dirty="0"/>
          </a:p>
          <a:p>
            <a:pPr lvl="1"/>
            <a:r>
              <a:rPr lang="ru-RU" b="1" dirty="0"/>
              <a:t>Общественная консультация по </a:t>
            </a:r>
          </a:p>
          <a:p>
            <a:r>
              <a:rPr lang="ru-RU" b="1" dirty="0"/>
              <a:t>ПРОЦЕДУРАМ РЕГУЛИРОВАНИЯ ТРУДОВЫХ ОТНОШЕНИЙ</a:t>
            </a:r>
            <a:endParaRPr lang="en-US" sz="1400" dirty="0"/>
          </a:p>
          <a:p>
            <a:r>
              <a:rPr lang="ru-RU" b="1" dirty="0"/>
              <a:t>…..сентября 2021г.</a:t>
            </a: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C73F86FF-9AA1-485C-ADEB-E14ADC9D2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510" y="3813246"/>
            <a:ext cx="3910693" cy="304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2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Условия трудоустройства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4" y="1526366"/>
            <a:ext cx="10515600" cy="4663849"/>
          </a:xfrm>
        </p:spPr>
        <p:txBody>
          <a:bodyPr>
            <a:normAutofit/>
          </a:bodyPr>
          <a:lstStyle/>
          <a:p>
            <a:endParaRPr lang="ru-RU" b="1" i="1" dirty="0"/>
          </a:p>
          <a:p>
            <a:r>
              <a:rPr lang="ru-RU" dirty="0"/>
              <a:t>Работникам проекта будет предоставлена четкая и понятная информация и документация относительно условий их трудоустройства. В информации и документации будут изложены их права в соответствии с национальным законодательством о труде и занятости (включая любые применимые коллективные договоры), включая их права, связанные с продолжительностью рабочего времени, заработной платой, сверхурочной работой, компенсациями и льготами, а также права, вытекающие из требований ЭСС2. 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D6E2911-45E4-44B4-9FA0-8BBE1A9D403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0"/>
            <a:ext cx="1905000" cy="2300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57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255"/>
            <a:ext cx="10515600" cy="1325563"/>
          </a:xfrm>
        </p:spPr>
        <p:txBody>
          <a:bodyPr/>
          <a:lstStyle/>
          <a:p>
            <a:pPr lvl="0" algn="ctr"/>
            <a:r>
              <a:rPr lang="ru-RU" b="1" dirty="0">
                <a:solidFill>
                  <a:schemeClr val="accent1"/>
                </a:solidFill>
              </a:rPr>
              <a:t>ОТВЕТСТВЕННЫЙ ПЕРСОНАЛ ГРП\ЦУП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4" y="1023257"/>
            <a:ext cx="11677146" cy="55626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1800" dirty="0"/>
              <a:t>Специалист ГРП\ЦУП по социальным вопросам и Специалист по мониторингу и оценке будут нести ответственность за следующее: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Внедрение процедур регулирования трудовых отношений;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Обеспечение соблюдения подрядчиками этих процедур регулирования трудовых отношений;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Ведение мониторинга для проверки выполнения подрядчиками трудовых обязательств и обязанностей по охране труда и технике безопасности по отношению к подрядчикам и субподрядчикам в соответствии с требованиями законодательства РТ и ЭСС2;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Мониторинг выполнения подрядчиками и субподрядчиками процедур регулирования трудовых отношений;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Мониторинг соблюдения стандартов охраны труда и техники безопасности на всех рабочих местах в соответствии с национальным законодательством в области охраны труда и техники безопасности;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Мониторинг и проведение тренингов по ПРТО и ОТТБ для сотрудников проекта;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Обеспечение создания и внедрения механизма рассмотрения жалоб для работников проекта, а также информирования работников о его целях и способах его использования;</a:t>
            </a:r>
            <a:endParaRPr lang="en-US" sz="1800" dirty="0"/>
          </a:p>
          <a:p>
            <a:pPr lvl="0" fontAlgn="base">
              <a:lnSpc>
                <a:spcPct val="120000"/>
              </a:lnSpc>
              <a:spcBef>
                <a:spcPts val="300"/>
              </a:spcBef>
            </a:pPr>
            <a:r>
              <a:rPr lang="ru-RU" sz="1800" dirty="0"/>
              <a:t>Наличие системы регулярного мониторинга и отчетности по вопросам охраны и гигиены труда;</a:t>
            </a:r>
            <a:endParaRPr lang="en-US" sz="1800" dirty="0"/>
          </a:p>
          <a:p>
            <a:pPr lvl="0" fontAlgn="base">
              <a:spcBef>
                <a:spcPts val="300"/>
              </a:spcBef>
            </a:pPr>
            <a:r>
              <a:rPr lang="ru-RU" sz="1800" dirty="0"/>
              <a:t>Контроль за выполнением Кодекса поведения работников.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135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6" y="18255"/>
            <a:ext cx="10515600" cy="1325563"/>
          </a:xfrm>
        </p:spPr>
        <p:txBody>
          <a:bodyPr/>
          <a:lstStyle/>
          <a:p>
            <a:pPr lvl="0" algn="ctr"/>
            <a:r>
              <a:rPr lang="ru-RU" b="1" dirty="0">
                <a:solidFill>
                  <a:schemeClr val="accent1"/>
                </a:solidFill>
              </a:rPr>
              <a:t>ОТВЕТСТВЕННЫЙ ПЕРСОНАЛ ПОДРЯДЧИКОВ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823"/>
            <a:ext cx="10515600" cy="4463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Подрядчики (консультанты) несут ответственность за следующее: </a:t>
            </a:r>
            <a:endParaRPr lang="en-US" dirty="0"/>
          </a:p>
          <a:p>
            <a:pPr lvl="0" fontAlgn="base"/>
            <a:r>
              <a:rPr lang="ru-RU" dirty="0"/>
              <a:t>Соблюдать требования национального законодательства и положения Процедур регулирования трудовых отношений;</a:t>
            </a:r>
            <a:endParaRPr lang="en-US" dirty="0"/>
          </a:p>
          <a:p>
            <a:pPr lvl="0" fontAlgn="base"/>
            <a:r>
              <a:rPr lang="ru-RU" dirty="0"/>
              <a:t>Вести записи о процессе найма и трудоустройства работников по договору; </a:t>
            </a:r>
            <a:endParaRPr lang="en-US" dirty="0"/>
          </a:p>
          <a:p>
            <a:pPr lvl="0" fontAlgn="base"/>
            <a:r>
              <a:rPr lang="ru-RU" dirty="0"/>
              <a:t>Четко разъяснить работникам по договору должностные обязанности и условия трудоустройства; </a:t>
            </a:r>
            <a:endParaRPr lang="en-US" dirty="0"/>
          </a:p>
          <a:p>
            <a:pPr lvl="0" fontAlgn="base"/>
            <a:r>
              <a:rPr lang="ru-RU" dirty="0"/>
              <a:t>Иметь в наличии системы для регулярного анализа и отчетности по вопросам труда, техники безопасности и гигиены труда. 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82108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85" y="18255"/>
            <a:ext cx="10967357" cy="1325563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chemeClr val="accent1"/>
                </a:solidFill>
              </a:rPr>
              <a:t>Механизм рассмотрения жалоб работников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МРЖ для работников – два уровня </a:t>
            </a:r>
          </a:p>
          <a:p>
            <a:pPr>
              <a:buFontTx/>
              <a:buChar char="-"/>
            </a:pPr>
            <a:r>
              <a:rPr lang="ru-RU" dirty="0"/>
              <a:t>на уровне ГРП\ЦУП (центральный и региональные офисы)</a:t>
            </a:r>
          </a:p>
          <a:p>
            <a:pPr>
              <a:buFontTx/>
              <a:buChar char="-"/>
            </a:pPr>
            <a:r>
              <a:rPr lang="ru-RU" dirty="0"/>
              <a:t>на уровне подрядчиков</a:t>
            </a:r>
          </a:p>
          <a:p>
            <a:pPr marL="0" indent="0">
              <a:buNone/>
            </a:pPr>
            <a:r>
              <a:rPr lang="ru-RU" dirty="0"/>
              <a:t>МРЖ не является альтернативой/заменой правовой/ юридической системы приема и рассмотрения жалоб. Тем не менее, он создается для посредничества и поиска соответствующих решений по жалобам, связанным с трудовыми отношениями, без перехода на более высокие уровни. При этом, согласно законодательству РТ, все сотрудники всегда имеют право на доступ к судебной/правовой системе урегулирования жалоб и претензий.</a:t>
            </a:r>
            <a:endParaRPr lang="en-US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305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609" y="210168"/>
            <a:ext cx="10515600" cy="1325563"/>
          </a:xfrm>
        </p:spPr>
        <p:txBody>
          <a:bodyPr>
            <a:normAutofit/>
          </a:bodyPr>
          <a:lstStyle/>
          <a:p>
            <a:pPr lvl="1" algn="ctr"/>
            <a:r>
              <a:rPr lang="ru-RU" sz="4000" b="1" dirty="0">
                <a:solidFill>
                  <a:schemeClr val="accent1"/>
                </a:solidFill>
              </a:rPr>
              <a:t>Служба Всемирного банка </a:t>
            </a:r>
            <a:br>
              <a:rPr lang="ru-RU" sz="4000" b="1" dirty="0">
                <a:solidFill>
                  <a:schemeClr val="accent1"/>
                </a:solidFill>
              </a:rPr>
            </a:br>
            <a:r>
              <a:rPr lang="ru-RU" sz="4000" b="1" dirty="0">
                <a:solidFill>
                  <a:schemeClr val="accent1"/>
                </a:solidFill>
              </a:rPr>
              <a:t>по рассмотрению жалоб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690688"/>
            <a:ext cx="9279466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Жалобу можно направлять напрямую в Банк через:</a:t>
            </a:r>
          </a:p>
          <a:p>
            <a:r>
              <a:rPr lang="ru-RU" dirty="0"/>
              <a:t>Службу ВБ для подачи и рассмотрения жалоб. </a:t>
            </a:r>
            <a:r>
              <a:rPr lang="ru-RU" dirty="0">
                <a:hlinkClick r:id="rId2"/>
              </a:rPr>
              <a:t>https://www.worldbank.org/en/projects-operations/products-and-services/grievance-redress-service</a:t>
            </a:r>
            <a:r>
              <a:rPr lang="ru-RU" dirty="0"/>
              <a:t> , или</a:t>
            </a:r>
          </a:p>
          <a:p>
            <a:r>
              <a:rPr lang="ru-RU" dirty="0"/>
              <a:t>Постоянное Представительство ВБ в РТ: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ул. Айни </a:t>
            </a:r>
            <a:r>
              <a:rPr lang="en-US" dirty="0"/>
              <a:t>48, </a:t>
            </a:r>
            <a:r>
              <a:rPr lang="ru-RU" dirty="0"/>
              <a:t>Бизнес центр</a:t>
            </a:r>
            <a:r>
              <a:rPr lang="en-US" dirty="0"/>
              <a:t> «</a:t>
            </a:r>
            <a:r>
              <a:rPr lang="ru-RU" dirty="0"/>
              <a:t>Созидание»</a:t>
            </a:r>
            <a:r>
              <a:rPr lang="en-US" dirty="0"/>
              <a:t>, 3</a:t>
            </a:r>
            <a:r>
              <a:rPr lang="ru-RU" dirty="0"/>
              <a:t>-й этаж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тел.:   </a:t>
            </a:r>
            <a:r>
              <a:rPr lang="en-US" dirty="0"/>
              <a:t>+992 48 701-5810</a:t>
            </a:r>
            <a:endParaRPr lang="ru-RU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э-почта</a:t>
            </a:r>
            <a:r>
              <a:rPr lang="en-US" dirty="0"/>
              <a:t>:  </a:t>
            </a:r>
            <a:r>
              <a:rPr lang="en-US" u="sng" dirty="0">
                <a:hlinkClick r:id="rId3"/>
              </a:rPr>
              <a:t>tajikistan@worldbank.org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Вектор концепции жалобы иллюстрация вектора. иллюстрации насчитывающей -  97659509">
            <a:extLst>
              <a:ext uri="{FF2B5EF4-FFF2-40B4-BE49-F238E27FC236}">
                <a16:creationId xmlns:a16="http://schemas.microsoft.com/office/drawing/2014/main" xmlns="" id="{5ED57D78-02E6-4C7B-A799-EFF4C8584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032" y="3933825"/>
            <a:ext cx="20669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46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A5955-AA6F-4D4C-AE5E-453E7B78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Доступ к документу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558ED-21BD-4DA1-8619-BA1CC927A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154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 полным текстом Процедур регулирования трудовых отношений можно ознакомиться на сайте КООС\АМИ РТ по ссылке\ам: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www.tajnature.tj</a:t>
            </a:r>
            <a:endParaRPr lang="en-US" b="1" dirty="0"/>
          </a:p>
        </p:txBody>
      </p:sp>
      <p:pic>
        <p:nvPicPr>
          <p:cNvPr id="1026" name="Picture 2" descr="EFSA to share data on open-access platform | European Food Safety">
            <a:extLst>
              <a:ext uri="{FF2B5EF4-FFF2-40B4-BE49-F238E27FC236}">
                <a16:creationId xmlns:a16="http://schemas.microsoft.com/office/drawing/2014/main" xmlns="" id="{05A3D59A-E625-49BF-841D-A5B8C1954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15" y="4375657"/>
            <a:ext cx="5959998" cy="193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8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chemeClr val="accent1"/>
                </a:solidFill>
              </a:rPr>
              <a:t>ПРОЦЕДУРЫ РЕГУЛИРОВАНИЯ ТРУДОВЫХ ОТНОШЕНИЙ (ПРТО)</a:t>
            </a:r>
            <a:r>
              <a:rPr lang="en-US" dirty="0">
                <a:solidFill>
                  <a:schemeClr val="accent1"/>
                </a:solidFill>
              </a:rPr>
              <a:t/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820400" cy="4803776"/>
          </a:xfrm>
        </p:spPr>
        <p:txBody>
          <a:bodyPr>
            <a:normAutofit/>
          </a:bodyPr>
          <a:lstStyle/>
          <a:p>
            <a:r>
              <a:rPr lang="ru-RU" dirty="0"/>
              <a:t>Разработан в соответствии с требованиями Всемирного банка по Экологическому и Социальному Стандарту </a:t>
            </a:r>
            <a:r>
              <a:rPr lang="en-US" dirty="0"/>
              <a:t>2</a:t>
            </a:r>
            <a:r>
              <a:rPr lang="ru-RU" dirty="0"/>
              <a:t>. Труд и условия труда</a:t>
            </a:r>
          </a:p>
          <a:p>
            <a:r>
              <a:rPr lang="ru-RU" dirty="0"/>
              <a:t>Определяет основные требования в области трудового законодательства и риски, связанные с ними</a:t>
            </a:r>
          </a:p>
          <a:p>
            <a:r>
              <a:rPr lang="ru-RU" dirty="0"/>
              <a:t>Определяет ресурсы, необходимые для решения вопросов, касающихся труда и условий труда</a:t>
            </a:r>
          </a:p>
          <a:p>
            <a:pPr marL="0" lvl="0" indent="0">
              <a:buNone/>
            </a:pPr>
            <a:r>
              <a:rPr lang="ru-RU" dirty="0"/>
              <a:t> </a:t>
            </a:r>
            <a:endParaRPr lang="ru-RU" b="1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lvl="0" indent="0">
              <a:buNone/>
            </a:pPr>
            <a:endParaRPr lang="ru-RU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A0E65EC-328E-422C-82D8-6B4DDE10C8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14800"/>
            <a:ext cx="5192486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93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753"/>
            <a:ext cx="10515600" cy="9302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4900" b="1" dirty="0">
                <a:solidFill>
                  <a:schemeClr val="accent1"/>
                </a:solidFill>
              </a:rPr>
              <a:t>Экологический и Социальный Стандарт 2</a:t>
            </a:r>
            <a:r>
              <a:rPr lang="en-US" sz="4900" b="1" dirty="0">
                <a:solidFill>
                  <a:schemeClr val="accent1"/>
                </a:solidFill>
              </a:rPr>
              <a:t/>
            </a:r>
            <a:br>
              <a:rPr lang="en-US" sz="4900" b="1" dirty="0">
                <a:solidFill>
                  <a:schemeClr val="accent1"/>
                </a:solidFill>
              </a:rPr>
            </a:br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7" y="968828"/>
            <a:ext cx="1117963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Ключевые цели ЭСС2:</a:t>
            </a:r>
          </a:p>
          <a:p>
            <a:pPr marL="0" indent="0">
              <a:buNone/>
            </a:pPr>
            <a:endParaRPr lang="en-US" sz="2200" dirty="0"/>
          </a:p>
          <a:p>
            <a:pPr lvl="0">
              <a:spcBef>
                <a:spcPts val="600"/>
              </a:spcBef>
            </a:pPr>
            <a:r>
              <a:rPr lang="ru-RU" sz="2200" dirty="0"/>
              <a:t>Содействовать безопасности и здоровью на работе; </a:t>
            </a:r>
            <a:endParaRPr lang="en-US" sz="2200" dirty="0"/>
          </a:p>
          <a:p>
            <a:pPr lvl="0">
              <a:spcBef>
                <a:spcPts val="600"/>
              </a:spcBef>
            </a:pPr>
            <a:r>
              <a:rPr lang="ru-RU" sz="2200" dirty="0"/>
              <a:t>Содействовать справедливому обращению, недопущению дискриминации и обеспечению равных возможностей для работников проекта; </a:t>
            </a:r>
            <a:endParaRPr lang="en-US" sz="2200" dirty="0"/>
          </a:p>
          <a:p>
            <a:pPr lvl="0">
              <a:spcBef>
                <a:spcPts val="600"/>
              </a:spcBef>
            </a:pPr>
            <a:r>
              <a:rPr lang="ru-RU" sz="2200" dirty="0"/>
              <a:t>Защищать работников проекта, включая уязвимых работников, таких как женщины, инвалиды, дети (трудоспособного возраста, в соответствии с законодательством и ЭСС) и трудящихся-мигрантов, нанятых работников, общественных работников и работников первичного снабжения, в зависимости от ситуации;</a:t>
            </a:r>
            <a:endParaRPr lang="en-US" sz="2200" dirty="0"/>
          </a:p>
          <a:p>
            <a:pPr lvl="0">
              <a:spcBef>
                <a:spcPts val="600"/>
              </a:spcBef>
            </a:pPr>
            <a:r>
              <a:rPr lang="ru-RU" sz="2200" dirty="0"/>
              <a:t>Предотвращать использование всех форм принудительного труда и детского труда;</a:t>
            </a:r>
            <a:endParaRPr lang="en-US" sz="2200" dirty="0"/>
          </a:p>
          <a:p>
            <a:pPr lvl="0">
              <a:spcBef>
                <a:spcPts val="600"/>
              </a:spcBef>
            </a:pPr>
            <a:r>
              <a:rPr lang="ru-RU" sz="2200" dirty="0"/>
              <a:t>Поддерживать принципы свободы объединений и коллективных переговоров сотрудников проекта в соответствии с национальным законодательством;</a:t>
            </a:r>
            <a:endParaRPr lang="en-US" sz="2200" dirty="0"/>
          </a:p>
          <a:p>
            <a:pPr lvl="0">
              <a:spcBef>
                <a:spcPts val="600"/>
              </a:spcBef>
            </a:pPr>
            <a:r>
              <a:rPr lang="ru-RU" sz="2200" dirty="0"/>
              <a:t>Предоставлять работникам проекта возможность обсуждения проблем на рабочем месте. </a:t>
            </a:r>
          </a:p>
        </p:txBody>
      </p:sp>
    </p:spTree>
    <p:extLst>
      <p:ext uri="{BB962C8B-B14F-4D97-AF65-F5344CB8AC3E}">
        <p14:creationId xmlns:p14="http://schemas.microsoft.com/office/powerpoint/2010/main" val="68784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Обзор трудовых ресурсов Проекта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ru-RU" b="1" dirty="0"/>
              <a:t>Тип работников</a:t>
            </a:r>
            <a:endParaRPr lang="en-US" sz="3200" b="1" dirty="0"/>
          </a:p>
          <a:p>
            <a:r>
              <a:rPr lang="ru-RU" dirty="0"/>
              <a:t> Согласно требованиям ЭСС2 работники делятся на непосредственных работников, лиц, работающих по договору, общественных работников и работников первичного снабжения. </a:t>
            </a:r>
          </a:p>
          <a:p>
            <a:r>
              <a:rPr lang="ru-RU" dirty="0"/>
              <a:t>В рамках Проекте будут привлечены </a:t>
            </a:r>
          </a:p>
          <a:p>
            <a:endParaRPr lang="ru-RU" dirty="0"/>
          </a:p>
          <a:p>
            <a:pPr lvl="1"/>
            <a:r>
              <a:rPr lang="ru-RU" i="1" dirty="0"/>
              <a:t>непосредственные работники </a:t>
            </a:r>
          </a:p>
          <a:p>
            <a:pPr marL="457200" lvl="1" indent="0">
              <a:buNone/>
            </a:pPr>
            <a:endParaRPr lang="ru-RU" dirty="0"/>
          </a:p>
          <a:p>
            <a:pPr lvl="1"/>
            <a:r>
              <a:rPr lang="ru-RU" i="1" dirty="0"/>
              <a:t>работники по договору </a:t>
            </a:r>
          </a:p>
          <a:p>
            <a:pPr lvl="1"/>
            <a:endParaRPr lang="ru-RU" dirty="0"/>
          </a:p>
          <a:p>
            <a:pPr lvl="1"/>
            <a:endParaRPr lang="ru-RU" dirty="0"/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3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Непосредственные работники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>
            <a:normAutofit/>
          </a:bodyPr>
          <a:lstStyle/>
          <a:p>
            <a:r>
              <a:rPr lang="ru-RU" dirty="0"/>
              <a:t>Специалисты или технические консультанты, работающие на полной ставке или на половине ставки в ГРП. </a:t>
            </a:r>
          </a:p>
          <a:p>
            <a:r>
              <a:rPr lang="ru-RU" dirty="0"/>
              <a:t>Государственные служащие, вовлеченные в Проект, по-прежнему будут подпадать под действие условий их существующего трудового договора или договоренности в государственном секторе, в то же время на них будут распространяться меры по охране труда и технике безопасности, предусмотренные в рамках ЭСС2. </a:t>
            </a:r>
          </a:p>
          <a:p>
            <a:r>
              <a:rPr lang="ru-RU" dirty="0"/>
              <a:t>Другие прямые работники, такие как технические консультанты, будут приниматься на работу по взаимно согласованным контрактам с четкими письменными условиями найма.</a:t>
            </a:r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7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Работники по договору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>
            <a:normAutofit/>
          </a:bodyPr>
          <a:lstStyle/>
          <a:p>
            <a:r>
              <a:rPr lang="ru-RU" dirty="0"/>
              <a:t>Будут наниматься подрядчиками и субподрядчиками для оказания строительных услуг, обучения и других мероприятий, которые потребуются в ходе реализации проекта. </a:t>
            </a:r>
          </a:p>
          <a:p>
            <a:r>
              <a:rPr lang="ru-RU" dirty="0"/>
              <a:t>Некоторые работники по договору могут также выполнять функции в составе ГРП, если это необходимо.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240DC88-14C7-4E7A-8EFE-D14FE21CE2F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49" y="3679371"/>
            <a:ext cx="3110593" cy="22773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583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Количество работников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>
            <a:normAutofit/>
          </a:bodyPr>
          <a:lstStyle/>
          <a:p>
            <a:r>
              <a:rPr lang="ru-RU" dirty="0"/>
              <a:t>Точное количество работников проекта пока не известно. Большинство работников будут наниматься подрядчиками, каждый из которых будет определять свои потребности в рабочей силе, что станет известно по мере реализации проекта.</a:t>
            </a:r>
            <a:r>
              <a:rPr lang="ru-RU" sz="3600" dirty="0"/>
              <a:t> </a:t>
            </a:r>
            <a:r>
              <a:rPr lang="ru-RU" dirty="0"/>
              <a:t>Общее количество работников, которые могут быть привлечены в  реализацию проекта, ориентировочно составит около </a:t>
            </a:r>
            <a:r>
              <a:rPr lang="ru-RU" dirty="0">
                <a:highlight>
                  <a:srgbClr val="FFFF00"/>
                </a:highlight>
              </a:rPr>
              <a:t>400</a:t>
            </a:r>
            <a:r>
              <a:rPr lang="ru-RU" dirty="0"/>
              <a:t> человек.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4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489" y="286598"/>
            <a:ext cx="8926689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Трудовые риски, связанные с реализацией Проекта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78" y="2625076"/>
            <a:ext cx="11432821" cy="4663849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/>
              <a:t>Риски в области охраны труда и техники безопасности (ОТТБ) </a:t>
            </a:r>
            <a:r>
              <a:rPr lang="ru-RU" b="1" dirty="0"/>
              <a:t>- </a:t>
            </a:r>
            <a:r>
              <a:rPr lang="ru-RU" i="1" dirty="0"/>
              <a:t>умеренные</a:t>
            </a:r>
            <a:r>
              <a:rPr lang="ru-RU" dirty="0"/>
              <a:t> и будут зависеть от типа выполняемых подпроектных работ. По оценкам, основные трудовые риски будут связаны с рисками для здоровья и безопасности труда, связанными со строительством и восстановлением зданий, такими как - воздействие физических, химических и биологических опасностей во время строительных работ, использование тяжелого оборудования, поездки и опасность падения, воздействие шума и пыли, падающие предметы, воздействия опасных материалов и поражение электрическим током в результате использования инструментов и оборудования.</a:t>
            </a:r>
          </a:p>
          <a:p>
            <a:r>
              <a:rPr lang="ru-RU" dirty="0"/>
              <a:t>В случае, если мероприятие Проекта будет связано с </a:t>
            </a:r>
            <a:r>
              <a:rPr lang="ru-RU" b="1" i="1" dirty="0"/>
              <a:t>тяжелой работой</a:t>
            </a:r>
            <a:r>
              <a:rPr lang="ru-RU" dirty="0"/>
              <a:t>, лица моложе 18 лет не будут допущены. Все подрядчики должны будут иметь договор в письменной форме со своими работниками.</a:t>
            </a:r>
          </a:p>
          <a:p>
            <a:r>
              <a:rPr lang="ru-RU" b="1" i="1" dirty="0"/>
              <a:t>Риск использования детского труда / принудительного труда </a:t>
            </a:r>
            <a:r>
              <a:rPr lang="ru-RU" dirty="0"/>
              <a:t>оценивается как низкий, поскольку в соответствии с национальным законодательством подрядчики должны соблюдать минимальный возраст для приема на работу и по согласованным контрактам.</a:t>
            </a:r>
            <a:endParaRPr lang="en-US" dirty="0"/>
          </a:p>
          <a:p>
            <a:r>
              <a:rPr lang="ru-RU" b="1" i="1" dirty="0"/>
              <a:t>Риск сексуальной эксплуатации и насилия / сексуальных домогательств </a:t>
            </a:r>
            <a:r>
              <a:rPr lang="ru-RU" dirty="0"/>
              <a:t>оценивается как умеренный, в основном из-за статуса национального законодательства о гендерном насилии, гендерных норм и сельской местности, где осуществляется большая часть проектной деятельности.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  <p:pic>
        <p:nvPicPr>
          <p:cNvPr id="5" name="Picture 4" descr="Государственная инспекция труда в Удмуртской Республике">
            <a:extLst>
              <a:ext uri="{FF2B5EF4-FFF2-40B4-BE49-F238E27FC236}">
                <a16:creationId xmlns:a16="http://schemas.microsoft.com/office/drawing/2014/main" xmlns="" id="{A6A0FF0D-46E5-4433-959F-D41C83BEE1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396" y="37126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73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F6FE3-BB11-476B-99D1-C66FA4627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41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Трудовые риски, связанные с реализацией Программы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B88C04-C54C-49A6-8609-A9DF2719B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114"/>
            <a:ext cx="10515600" cy="4663849"/>
          </a:xfrm>
        </p:spPr>
        <p:txBody>
          <a:bodyPr>
            <a:normAutofit fontScale="92500"/>
          </a:bodyPr>
          <a:lstStyle/>
          <a:p>
            <a:r>
              <a:rPr lang="ru-RU" b="1" i="1" dirty="0"/>
              <a:t>Трудовые риски, связанные с подрядными работниками на уровне подпроекта. </a:t>
            </a:r>
            <a:r>
              <a:rPr lang="ru-RU" dirty="0"/>
              <a:t>Подпроекты будут реализовываться местными подрядчиками, и большинство нанятых по контракту рабочих будут наняты на месте, за исключением нескольких квалифицированных рабочих. Все подрядчики должны будут иметь письменный контракт со своими работниками соответствующий цели ESS2, в частности, о детском и принудительном труде.</a:t>
            </a:r>
          </a:p>
          <a:p>
            <a:r>
              <a:rPr lang="ru-RU" b="1" i="1" dirty="0"/>
              <a:t>Риски занятости.</a:t>
            </a:r>
            <a:r>
              <a:rPr lang="ru-RU" dirty="0"/>
              <a:t> Работники будут приниматься на работу ГРП либо напрямую в качестве сотрудников проекта, либо косвенно в рамках договоров с НПО или поставщиками услуг. Практика показывает, что субподрядчики строительных работ практикуют заключение трудовых договоров и официальные платежные ведомости своим работникам. </a:t>
            </a: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1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1091</Words>
  <Application>Microsoft Office PowerPoint</Application>
  <PresentationFormat>Широкоэкранный</PresentationFormat>
  <Paragraphs>97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             ПРОЕКТ ПО ВОССТАНОВЛЕНИЮ УСТОЙЧИВОГО ЛАНДШАФТА ТАДЖИКИСТАНА </vt:lpstr>
      <vt:lpstr> ПРОЦЕДУРЫ РЕГУЛИРОВАНИЯ ТРУДОВЫХ ОТНОШЕНИЙ (ПРТО)  </vt:lpstr>
      <vt:lpstr> Экологический и Социальный Стандарт 2  </vt:lpstr>
      <vt:lpstr>Обзор трудовых ресурсов Проекта</vt:lpstr>
      <vt:lpstr>Непосредственные работники </vt:lpstr>
      <vt:lpstr>Работники по договору</vt:lpstr>
      <vt:lpstr>Количество работников</vt:lpstr>
      <vt:lpstr>Трудовые риски, связанные с реализацией Проекта</vt:lpstr>
      <vt:lpstr>Трудовые риски, связанные с реализацией Программы</vt:lpstr>
      <vt:lpstr>Условия трудоустройства</vt:lpstr>
      <vt:lpstr>ОТВЕТСТВЕННЫЙ ПЕРСОНАЛ ГРП\ЦУП</vt:lpstr>
      <vt:lpstr>ОТВЕТСТВЕННЫЙ ПЕРСОНАЛ ПОДРЯДЧИКОВ</vt:lpstr>
      <vt:lpstr>Механизм рассмотрения жалоб работников</vt:lpstr>
      <vt:lpstr>Служба Всемирного банка  по рассмотрению жалоб</vt:lpstr>
      <vt:lpstr>Доступ к документу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ПРОГРАММА, ОРИЕНТИРОВАННАЯ НА РЕЗУЛЬТАТ Программа налоговой реформы в Таджикистане (P171892)</dc:title>
  <dc:creator>Gulru Azamova</dc:creator>
  <cp:lastModifiedBy>Server</cp:lastModifiedBy>
  <cp:revision>76</cp:revision>
  <dcterms:created xsi:type="dcterms:W3CDTF">2021-01-29T10:40:39Z</dcterms:created>
  <dcterms:modified xsi:type="dcterms:W3CDTF">2021-08-28T05:12:11Z</dcterms:modified>
</cp:coreProperties>
</file>