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79" r:id="rId6"/>
    <p:sldId id="276" r:id="rId7"/>
    <p:sldId id="261" r:id="rId8"/>
    <p:sldId id="268" r:id="rId9"/>
    <p:sldId id="260" r:id="rId10"/>
    <p:sldId id="270" r:id="rId11"/>
    <p:sldId id="280" r:id="rId12"/>
    <p:sldId id="263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3E492-179B-4738-A62B-B7B5988940B6}" v="51" dt="2021-03-12T08:46:32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64" autoAdjust="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lru Azamova" userId="658427ce-f46e-4594-a83d-eeff94f5a221" providerId="ADAL" clId="{92892E8F-9EFC-4D1E-9C24-3519C6D13FED}"/>
    <pc:docChg chg="undo custSel addSld delSld modSld">
      <pc:chgData name="Gulru Azamova" userId="658427ce-f46e-4594-a83d-eeff94f5a221" providerId="ADAL" clId="{92892E8F-9EFC-4D1E-9C24-3519C6D13FED}" dt="2021-03-12T08:46:37.143" v="1092" actId="20577"/>
      <pc:docMkLst>
        <pc:docMk/>
      </pc:docMkLst>
      <pc:sldChg chg="delSp modSp">
        <pc:chgData name="Gulru Azamova" userId="658427ce-f46e-4594-a83d-eeff94f5a221" providerId="ADAL" clId="{92892E8F-9EFC-4D1E-9C24-3519C6D13FED}" dt="2021-03-12T07:42:36.050" v="23" actId="6549"/>
        <pc:sldMkLst>
          <pc:docMk/>
          <pc:sldMk cId="4109922927" sldId="256"/>
        </pc:sldMkLst>
        <pc:spChg chg="mod">
          <ac:chgData name="Gulru Azamova" userId="658427ce-f46e-4594-a83d-eeff94f5a221" providerId="ADAL" clId="{92892E8F-9EFC-4D1E-9C24-3519C6D13FED}" dt="2021-03-12T07:42:21.086" v="5" actId="27636"/>
          <ac:spMkLst>
            <pc:docMk/>
            <pc:sldMk cId="4109922927" sldId="256"/>
            <ac:spMk id="2" creationId="{4D45421D-2262-4DCC-92EE-63C4416A5152}"/>
          </ac:spMkLst>
        </pc:spChg>
        <pc:spChg chg="mod">
          <ac:chgData name="Gulru Azamova" userId="658427ce-f46e-4594-a83d-eeff94f5a221" providerId="ADAL" clId="{92892E8F-9EFC-4D1E-9C24-3519C6D13FED}" dt="2021-03-12T07:42:36.050" v="23" actId="6549"/>
          <ac:spMkLst>
            <pc:docMk/>
            <pc:sldMk cId="4109922927" sldId="256"/>
            <ac:spMk id="3" creationId="{6F302A29-E12E-49CA-A17F-BFF5E55E7BF6}"/>
          </ac:spMkLst>
        </pc:spChg>
        <pc:picChg chg="del">
          <ac:chgData name="Gulru Azamova" userId="658427ce-f46e-4594-a83d-eeff94f5a221" providerId="ADAL" clId="{92892E8F-9EFC-4D1E-9C24-3519C6D13FED}" dt="2021-03-12T07:42:12.217" v="1" actId="478"/>
          <ac:picMkLst>
            <pc:docMk/>
            <pc:sldMk cId="4109922927" sldId="256"/>
            <ac:picMk id="4" creationId="{6857AD51-C61F-4C08-BC11-C57A44D971BC}"/>
          </ac:picMkLst>
        </pc:picChg>
      </pc:sldChg>
      <pc:sldChg chg="addSp delSp modSp setBg">
        <pc:chgData name="Gulru Azamova" userId="658427ce-f46e-4594-a83d-eeff94f5a221" providerId="ADAL" clId="{92892E8F-9EFC-4D1E-9C24-3519C6D13FED}" dt="2021-03-12T08:05:34.133" v="405" actId="6549"/>
        <pc:sldMkLst>
          <pc:docMk/>
          <pc:sldMk cId="3033053283" sldId="259"/>
        </pc:sldMkLst>
        <pc:spChg chg="mod">
          <ac:chgData name="Gulru Azamova" userId="658427ce-f46e-4594-a83d-eeff94f5a221" providerId="ADAL" clId="{92892E8F-9EFC-4D1E-9C24-3519C6D13FED}" dt="2021-03-12T08:05:34.133" v="405" actId="6549"/>
          <ac:spMkLst>
            <pc:docMk/>
            <pc:sldMk cId="3033053283" sldId="259"/>
            <ac:spMk id="2" creationId="{FF1A5955-AA6F-4D4C-AE5E-453E7B785DA2}"/>
          </ac:spMkLst>
        </pc:spChg>
        <pc:graphicFrameChg chg="del modGraphic">
          <ac:chgData name="Gulru Azamova" userId="658427ce-f46e-4594-a83d-eeff94f5a221" providerId="ADAL" clId="{92892E8F-9EFC-4D1E-9C24-3519C6D13FED}" dt="2021-03-12T07:53:54.703" v="154" actId="478"/>
          <ac:graphicFrameMkLst>
            <pc:docMk/>
            <pc:sldMk cId="3033053283" sldId="259"/>
            <ac:graphicFrameMk id="4" creationId="{6A2563CB-5464-4B3B-A3FD-B03966541ED4}"/>
          </ac:graphicFrameMkLst>
        </pc:graphicFrameChg>
        <pc:graphicFrameChg chg="add mod modGraphic">
          <ac:chgData name="Gulru Azamova" userId="658427ce-f46e-4594-a83d-eeff94f5a221" providerId="ADAL" clId="{92892E8F-9EFC-4D1E-9C24-3519C6D13FED}" dt="2021-03-12T07:57:45.546" v="236" actId="14100"/>
          <ac:graphicFrameMkLst>
            <pc:docMk/>
            <pc:sldMk cId="3033053283" sldId="259"/>
            <ac:graphicFrameMk id="5" creationId="{49074915-EB7C-4864-83D5-54110F4B20DA}"/>
          </ac:graphicFrameMkLst>
        </pc:graphicFrameChg>
      </pc:sldChg>
      <pc:sldChg chg="modSp">
        <pc:chgData name="Gulru Azamova" userId="658427ce-f46e-4594-a83d-eeff94f5a221" providerId="ADAL" clId="{92892E8F-9EFC-4D1E-9C24-3519C6D13FED}" dt="2021-03-12T08:27:28.671" v="850" actId="20577"/>
        <pc:sldMkLst>
          <pc:docMk/>
          <pc:sldMk cId="3665219480" sldId="260"/>
        </pc:sldMkLst>
        <pc:graphicFrameChg chg="modGraphic">
          <ac:chgData name="Gulru Azamova" userId="658427ce-f46e-4594-a83d-eeff94f5a221" providerId="ADAL" clId="{92892E8F-9EFC-4D1E-9C24-3519C6D13FED}" dt="2021-03-12T08:27:28.671" v="850" actId="20577"/>
          <ac:graphicFrameMkLst>
            <pc:docMk/>
            <pc:sldMk cId="3665219480" sldId="260"/>
            <ac:graphicFrameMk id="4" creationId="{ACD63CEE-ED6F-440F-9DA7-31F5ADE6E175}"/>
          </ac:graphicFrameMkLst>
        </pc:graphicFrameChg>
      </pc:sldChg>
      <pc:sldChg chg="modSp">
        <pc:chgData name="Gulru Azamova" userId="658427ce-f46e-4594-a83d-eeff94f5a221" providerId="ADAL" clId="{92892E8F-9EFC-4D1E-9C24-3519C6D13FED}" dt="2021-03-12T08:38:00.404" v="1071" actId="6549"/>
        <pc:sldMkLst>
          <pc:docMk/>
          <pc:sldMk cId="4250810925" sldId="261"/>
        </pc:sldMkLst>
        <pc:spChg chg="mod">
          <ac:chgData name="Gulru Azamova" userId="658427ce-f46e-4594-a83d-eeff94f5a221" providerId="ADAL" clId="{92892E8F-9EFC-4D1E-9C24-3519C6D13FED}" dt="2021-03-12T08:38:00.404" v="1071" actId="6549"/>
          <ac:spMkLst>
            <pc:docMk/>
            <pc:sldMk cId="4250810925" sldId="261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92892E8F-9EFC-4D1E-9C24-3519C6D13FED}" dt="2021-03-12T08:46:37.143" v="1092" actId="20577"/>
        <pc:sldMkLst>
          <pc:docMk/>
          <pc:sldMk cId="2094175147" sldId="263"/>
        </pc:sldMkLst>
        <pc:spChg chg="mod">
          <ac:chgData name="Gulru Azamova" userId="658427ce-f46e-4594-a83d-eeff94f5a221" providerId="ADAL" clId="{92892E8F-9EFC-4D1E-9C24-3519C6D13FED}" dt="2021-03-12T08:27:46.247" v="864" actId="6549"/>
          <ac:spMkLst>
            <pc:docMk/>
            <pc:sldMk cId="2094175147" sldId="263"/>
            <ac:spMk id="2" creationId="{FF1A5955-AA6F-4D4C-AE5E-453E7B785DA2}"/>
          </ac:spMkLst>
        </pc:spChg>
        <pc:spChg chg="mod">
          <ac:chgData name="Gulru Azamova" userId="658427ce-f46e-4594-a83d-eeff94f5a221" providerId="ADAL" clId="{92892E8F-9EFC-4D1E-9C24-3519C6D13FED}" dt="2021-03-12T08:46:37.143" v="1092" actId="20577"/>
          <ac:spMkLst>
            <pc:docMk/>
            <pc:sldMk cId="2094175147" sldId="263"/>
            <ac:spMk id="3" creationId="{EF8558ED-21BD-4DA1-8619-BA1CC927A71D}"/>
          </ac:spMkLst>
        </pc:spChg>
      </pc:sldChg>
      <pc:sldChg chg="addSp delSp modSp">
        <pc:chgData name="Gulru Azamova" userId="658427ce-f46e-4594-a83d-eeff94f5a221" providerId="ADAL" clId="{92892E8F-9EFC-4D1E-9C24-3519C6D13FED}" dt="2021-03-12T08:05:42.269" v="415" actId="6549"/>
        <pc:sldMkLst>
          <pc:docMk/>
          <pc:sldMk cId="169946743" sldId="265"/>
        </pc:sldMkLst>
        <pc:spChg chg="mod">
          <ac:chgData name="Gulru Azamova" userId="658427ce-f46e-4594-a83d-eeff94f5a221" providerId="ADAL" clId="{92892E8F-9EFC-4D1E-9C24-3519C6D13FED}" dt="2021-03-12T08:05:42.269" v="415" actId="6549"/>
          <ac:spMkLst>
            <pc:docMk/>
            <pc:sldMk cId="169946743" sldId="265"/>
            <ac:spMk id="2" creationId="{FF1A5955-AA6F-4D4C-AE5E-453E7B785DA2}"/>
          </ac:spMkLst>
        </pc:spChg>
        <pc:graphicFrameChg chg="add del">
          <ac:chgData name="Gulru Azamova" userId="658427ce-f46e-4594-a83d-eeff94f5a221" providerId="ADAL" clId="{92892E8F-9EFC-4D1E-9C24-3519C6D13FED}" dt="2021-03-12T07:59:15.523" v="239"/>
          <ac:graphicFrameMkLst>
            <pc:docMk/>
            <pc:sldMk cId="169946743" sldId="265"/>
            <ac:graphicFrameMk id="4" creationId="{599D8425-568A-49C2-A95C-B417E59E8F40}"/>
          </ac:graphicFrameMkLst>
        </pc:graphicFrameChg>
        <pc:graphicFrameChg chg="add mod modGraphic">
          <ac:chgData name="Gulru Azamova" userId="658427ce-f46e-4594-a83d-eeff94f5a221" providerId="ADAL" clId="{92892E8F-9EFC-4D1E-9C24-3519C6D13FED}" dt="2021-03-12T08:04:58.266" v="384" actId="1076"/>
          <ac:graphicFrameMkLst>
            <pc:docMk/>
            <pc:sldMk cId="169946743" sldId="265"/>
            <ac:graphicFrameMk id="5" creationId="{4FD9D2A5-73E8-4485-888B-60B4D539909B}"/>
          </ac:graphicFrameMkLst>
        </pc:graphicFrameChg>
        <pc:graphicFrameChg chg="del">
          <ac:chgData name="Gulru Azamova" userId="658427ce-f46e-4594-a83d-eeff94f5a221" providerId="ADAL" clId="{92892E8F-9EFC-4D1E-9C24-3519C6D13FED}" dt="2021-03-12T07:59:08.527" v="237" actId="478"/>
          <ac:graphicFrameMkLst>
            <pc:docMk/>
            <pc:sldMk cId="169946743" sldId="265"/>
            <ac:graphicFrameMk id="6" creationId="{9BB5F20C-F494-4119-B7C8-44B9D443A135}"/>
          </ac:graphicFrameMkLst>
        </pc:graphicFrameChg>
      </pc:sldChg>
      <pc:sldChg chg="addSp delSp modSp">
        <pc:chgData name="Gulru Azamova" userId="658427ce-f46e-4594-a83d-eeff94f5a221" providerId="ADAL" clId="{92892E8F-9EFC-4D1E-9C24-3519C6D13FED}" dt="2021-03-12T08:05:26.361" v="395" actId="6549"/>
        <pc:sldMkLst>
          <pc:docMk/>
          <pc:sldMk cId="2791352402" sldId="266"/>
        </pc:sldMkLst>
        <pc:spChg chg="mod">
          <ac:chgData name="Gulru Azamova" userId="658427ce-f46e-4594-a83d-eeff94f5a221" providerId="ADAL" clId="{92892E8F-9EFC-4D1E-9C24-3519C6D13FED}" dt="2021-03-12T08:05:26.361" v="395" actId="6549"/>
          <ac:spMkLst>
            <pc:docMk/>
            <pc:sldMk cId="2791352402" sldId="266"/>
            <ac:spMk id="2" creationId="{FF1A5955-AA6F-4D4C-AE5E-453E7B785DA2}"/>
          </ac:spMkLst>
        </pc:spChg>
        <pc:graphicFrameChg chg="add mod modGraphic">
          <ac:chgData name="Gulru Azamova" userId="658427ce-f46e-4594-a83d-eeff94f5a221" providerId="ADAL" clId="{92892E8F-9EFC-4D1E-9C24-3519C6D13FED}" dt="2021-03-12T07:53:41.868" v="152" actId="113"/>
          <ac:graphicFrameMkLst>
            <pc:docMk/>
            <pc:sldMk cId="2791352402" sldId="266"/>
            <ac:graphicFrameMk id="4" creationId="{B58AA070-6E17-48B1-9A83-442DA914D45E}"/>
          </ac:graphicFrameMkLst>
        </pc:graphicFrameChg>
        <pc:graphicFrameChg chg="del mod modGraphic">
          <ac:chgData name="Gulru Azamova" userId="658427ce-f46e-4594-a83d-eeff94f5a221" providerId="ADAL" clId="{92892E8F-9EFC-4D1E-9C24-3519C6D13FED}" dt="2021-03-12T07:43:53.606" v="26" actId="478"/>
          <ac:graphicFrameMkLst>
            <pc:docMk/>
            <pc:sldMk cId="2791352402" sldId="266"/>
            <ac:graphicFrameMk id="5" creationId="{C7FD74C2-A798-40A5-B2CE-3C825B201EDC}"/>
          </ac:graphicFrameMkLst>
        </pc:graphicFrameChg>
      </pc:sldChg>
      <pc:sldChg chg="modSp">
        <pc:chgData name="Gulru Azamova" userId="658427ce-f46e-4594-a83d-eeff94f5a221" providerId="ADAL" clId="{92892E8F-9EFC-4D1E-9C24-3519C6D13FED}" dt="2021-03-12T08:38:17.283" v="1072" actId="108"/>
        <pc:sldMkLst>
          <pc:docMk/>
          <pc:sldMk cId="2646133868" sldId="267"/>
        </pc:sldMkLst>
        <pc:spChg chg="mod">
          <ac:chgData name="Gulru Azamova" userId="658427ce-f46e-4594-a83d-eeff94f5a221" providerId="ADAL" clId="{92892E8F-9EFC-4D1E-9C24-3519C6D13FED}" dt="2021-03-12T08:38:17.283" v="1072" actId="108"/>
          <ac:spMkLst>
            <pc:docMk/>
            <pc:sldMk cId="2646133868" sldId="267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92892E8F-9EFC-4D1E-9C24-3519C6D13FED}" dt="2021-03-12T08:24:49.115" v="714" actId="27636"/>
        <pc:sldMkLst>
          <pc:docMk/>
          <pc:sldMk cId="4180109946" sldId="268"/>
        </pc:sldMkLst>
        <pc:spChg chg="mod">
          <ac:chgData name="Gulru Azamova" userId="658427ce-f46e-4594-a83d-eeff94f5a221" providerId="ADAL" clId="{92892E8F-9EFC-4D1E-9C24-3519C6D13FED}" dt="2021-03-12T08:24:49.115" v="714" actId="27636"/>
          <ac:spMkLst>
            <pc:docMk/>
            <pc:sldMk cId="4180109946" sldId="268"/>
            <ac:spMk id="3" creationId="{EF8558ED-21BD-4DA1-8619-BA1CC927A71D}"/>
          </ac:spMkLst>
        </pc:spChg>
      </pc:sldChg>
      <pc:sldChg chg="del">
        <pc:chgData name="Gulru Azamova" userId="658427ce-f46e-4594-a83d-eeff94f5a221" providerId="ADAL" clId="{92892E8F-9EFC-4D1E-9C24-3519C6D13FED}" dt="2021-03-12T08:25:06.451" v="715" actId="2696"/>
        <pc:sldMkLst>
          <pc:docMk/>
          <pc:sldMk cId="1288196303" sldId="269"/>
        </pc:sldMkLst>
      </pc:sldChg>
      <pc:sldChg chg="modSp">
        <pc:chgData name="Gulru Azamova" userId="658427ce-f46e-4594-a83d-eeff94f5a221" providerId="ADAL" clId="{92892E8F-9EFC-4D1E-9C24-3519C6D13FED}" dt="2021-03-12T08:46:02.888" v="1082" actId="20577"/>
        <pc:sldMkLst>
          <pc:docMk/>
          <pc:sldMk cId="654749538" sldId="272"/>
        </pc:sldMkLst>
        <pc:spChg chg="mod">
          <ac:chgData name="Gulru Azamova" userId="658427ce-f46e-4594-a83d-eeff94f5a221" providerId="ADAL" clId="{92892E8F-9EFC-4D1E-9C24-3519C6D13FED}" dt="2021-03-12T08:29:08.228" v="935" actId="6549"/>
          <ac:spMkLst>
            <pc:docMk/>
            <pc:sldMk cId="654749538" sldId="272"/>
            <ac:spMk id="2" creationId="{FF1A5955-AA6F-4D4C-AE5E-453E7B785DA2}"/>
          </ac:spMkLst>
        </pc:spChg>
        <pc:spChg chg="mod">
          <ac:chgData name="Gulru Azamova" userId="658427ce-f46e-4594-a83d-eeff94f5a221" providerId="ADAL" clId="{92892E8F-9EFC-4D1E-9C24-3519C6D13FED}" dt="2021-03-12T08:46:02.888" v="1082" actId="20577"/>
          <ac:spMkLst>
            <pc:docMk/>
            <pc:sldMk cId="654749538" sldId="272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92892E8F-9EFC-4D1E-9C24-3519C6D13FED}" dt="2021-03-12T08:36:10.807" v="1052" actId="20577"/>
        <pc:sldMkLst>
          <pc:docMk/>
          <pc:sldMk cId="2101496167" sldId="275"/>
        </pc:sldMkLst>
        <pc:spChg chg="mod">
          <ac:chgData name="Gulru Azamova" userId="658427ce-f46e-4594-a83d-eeff94f5a221" providerId="ADAL" clId="{92892E8F-9EFC-4D1E-9C24-3519C6D13FED}" dt="2021-03-12T08:36:10.807" v="1052" actId="20577"/>
          <ac:spMkLst>
            <pc:docMk/>
            <pc:sldMk cId="2101496167" sldId="275"/>
            <ac:spMk id="3" creationId="{EF8558ED-21BD-4DA1-8619-BA1CC927A71D}"/>
          </ac:spMkLst>
        </pc:spChg>
      </pc:sldChg>
      <pc:sldChg chg="addSp delSp modSp add">
        <pc:chgData name="Gulru Azamova" userId="658427ce-f46e-4594-a83d-eeff94f5a221" providerId="ADAL" clId="{92892E8F-9EFC-4D1E-9C24-3519C6D13FED}" dt="2021-03-12T08:08:32.067" v="467" actId="6549"/>
        <pc:sldMkLst>
          <pc:docMk/>
          <pc:sldMk cId="3932057612" sldId="276"/>
        </pc:sldMkLst>
        <pc:spChg chg="mod">
          <ac:chgData name="Gulru Azamova" userId="658427ce-f46e-4594-a83d-eeff94f5a221" providerId="ADAL" clId="{92892E8F-9EFC-4D1E-9C24-3519C6D13FED}" dt="2021-03-12T08:05:55.454" v="418" actId="14100"/>
          <ac:spMkLst>
            <pc:docMk/>
            <pc:sldMk cId="3932057612" sldId="276"/>
            <ac:spMk id="2" creationId="{DE359CC8-D714-4E7B-A8D9-78FBF8EE84D6}"/>
          </ac:spMkLst>
        </pc:spChg>
        <pc:spChg chg="del">
          <ac:chgData name="Gulru Azamova" userId="658427ce-f46e-4594-a83d-eeff94f5a221" providerId="ADAL" clId="{92892E8F-9EFC-4D1E-9C24-3519C6D13FED}" dt="2021-03-12T08:06:24.719" v="419"/>
          <ac:spMkLst>
            <pc:docMk/>
            <pc:sldMk cId="3932057612" sldId="276"/>
            <ac:spMk id="3" creationId="{82D081CB-DD7B-47A8-B5A0-A71289727FE4}"/>
          </ac:spMkLst>
        </pc:spChg>
        <pc:graphicFrameChg chg="add mod modGraphic">
          <ac:chgData name="Gulru Azamova" userId="658427ce-f46e-4594-a83d-eeff94f5a221" providerId="ADAL" clId="{92892E8F-9EFC-4D1E-9C24-3519C6D13FED}" dt="2021-03-12T08:08:32.067" v="467" actId="6549"/>
          <ac:graphicFrameMkLst>
            <pc:docMk/>
            <pc:sldMk cId="3932057612" sldId="276"/>
            <ac:graphicFrameMk id="4" creationId="{93D0CDE7-D994-452E-AC11-D6E3C64AD7C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744F-3059-4815-A9AE-D020C5E14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6A9DE-4029-4871-921A-86C410AC3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E6DF-8BF5-430A-AFA3-35EEB6AA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71FE4-4C94-463D-8E0F-F7D0160F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3736A-D21E-45B5-B793-2E9111B7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C012-4A99-4EFE-BB05-E07B0691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E79A1-75FA-4977-9C06-BF98FD9D0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BFE81-1D88-4795-A14F-00761BDB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6886E-AB19-4396-814E-49B19F4C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3A91E-05FB-4D14-8A87-E0D7C35F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09398-FD32-4D23-9DA6-AE19898F7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1DE56-E7CA-46FC-ABDB-81B9453A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5202-189E-46FB-B5A9-9D6E3D38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B92D2-C3F6-4936-A130-B219066E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F379-498F-47FD-A7FD-9E1DFCC8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3B1A-F578-4A3D-B54D-F4DBFC22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23816-3CF6-44A7-87D8-BC289D7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D75B8-82C6-47A2-A8F1-124156CC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2F4EE-E96B-4EC9-BFFA-C4C0A916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3A95-3269-46DE-8A9B-52DC34EE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F7C-ED65-4559-AC12-36526383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3E9AB-7B2D-45AC-8F5D-48F79B7DC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D6E54-2161-4462-9959-C2500F6B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D9806-7A17-4431-BD53-4ADDD61D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FA2E-537C-4BC9-A574-E4D24F77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20816-35EC-4DED-B1BF-A8D529D9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A9903-3F7D-4137-BB9B-3F08D197D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8BF38-6617-4DDC-8819-5A9FB25C2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B60A0-42C5-430A-B8E8-7696277A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9E6BE-21A0-49DE-889E-12675490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59B1E-8A39-46F4-A7AD-FC823C6B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31FD-0A06-4DDE-9E4A-6696C4D9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A4DD7-CA35-466C-9A53-79C4F5D76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43D1A-BCF6-47A5-80AF-D3B8269F8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56BCD-5489-49EE-AB86-405E969B6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B675B-228F-4127-8B82-19E44B496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0CF89-B2B0-43E3-B7C8-18DD74B4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79CA-8716-4466-97DC-E98EFF9F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740AF3-474E-49A1-9149-8585FE3E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C8AA-067D-4808-8F72-E64BC395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FD1A2-4EE3-41FD-8CC2-F6C00895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637F5-477B-419F-A04B-14C5DA36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3C792-B32B-4714-99EF-9910B0D9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62D04-705C-401E-8486-4FB35869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D6AD73-33D9-48ED-A950-AB6EA91D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8AE80-786C-433D-BA57-D0FC401F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56CE-33D2-4F6B-BF91-FA661699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E3793-CAA9-4FF6-B406-F3FBFEC8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88F95-FBD8-4648-AA85-8DD4CAEDA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A260-A4C9-4930-A06B-AEE4498F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A296A-C076-4E6A-95DF-89792141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40BFA-2EA8-4237-B733-334B5D17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B81C-B050-4248-9226-0B5358C9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A09AD-01DE-4DDB-A76A-0CDFEF008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A67F0-1143-4E8F-BC8C-DC24B71E3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8FABD-94CB-4839-A7D5-41D7B49E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E6D59-40D3-4F3C-8615-00DA25B2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0CDFB-AEC4-4A0C-A1B6-41F80979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FE1DEA-D8E0-4989-922E-423C1569A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F0382-00C8-4727-B9C1-8F2F12BB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A59D7-814B-486E-82D9-CDD8AA715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350C6-B433-4FD7-9EE7-AB8AEEF5B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52DF6-B3EA-4CCC-B6D0-76967BA32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421D-2262-4DCC-92EE-63C4416A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665" y="325291"/>
            <a:ext cx="10120132" cy="25130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ПРОЕКТ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ПО ВОССТАНОВЛЕНИЮ УСТОЙЧИВОГО ЛАНДШАФТА ТАДЖИКИСТАНА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02A29-E12E-49CA-A17F-BFF5E55E7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1202" y="3986097"/>
            <a:ext cx="5485851" cy="165576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 </a:t>
            </a:r>
            <a:endParaRPr lang="en-US" dirty="0"/>
          </a:p>
          <a:p>
            <a:pPr lvl="1"/>
            <a:r>
              <a:rPr lang="ru-RU" b="1" dirty="0"/>
              <a:t>Общественная консультация по </a:t>
            </a:r>
          </a:p>
          <a:p>
            <a:pPr lvl="1"/>
            <a:r>
              <a:rPr lang="ru-RU" sz="2800" b="1" dirty="0"/>
              <a:t>Плану взаимодействия с заинтересованными сторонами</a:t>
            </a:r>
          </a:p>
          <a:p>
            <a:r>
              <a:rPr lang="ru-RU" b="1" dirty="0"/>
              <a:t>…сентября 2021г.</a:t>
            </a:r>
            <a:endParaRPr lang="en-US" dirty="0"/>
          </a:p>
        </p:txBody>
      </p:sp>
      <p:pic>
        <p:nvPicPr>
          <p:cNvPr id="4" name="Picture 3" descr="Люди социальные медиа вектор взаимодействия | Бесплатно векторы">
            <a:extLst>
              <a:ext uri="{FF2B5EF4-FFF2-40B4-BE49-F238E27FC236}">
                <a16:creationId xmlns:a16="http://schemas.microsoft.com/office/drawing/2014/main" id="{E35BE967-31D2-4CE5-AD2D-F5D637AAB2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92"/>
          <a:stretch/>
        </p:blipFill>
        <p:spPr bwMode="auto">
          <a:xfrm>
            <a:off x="8841480" y="3313012"/>
            <a:ext cx="2616200" cy="2315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природный ландшафт рисунок горное озеро елки украшения-Векторные  завод-свободный вектор Скачать бесплатно">
            <a:extLst>
              <a:ext uri="{FF2B5EF4-FFF2-40B4-BE49-F238E27FC236}">
                <a16:creationId xmlns:a16="http://schemas.microsoft.com/office/drawing/2014/main" id="{1C67FB39-A46F-4C5B-86AB-DA757925812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530575" y="3461144"/>
            <a:ext cx="3048000" cy="2041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0992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068"/>
            <a:ext cx="10515600" cy="549275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4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График выполнения ПВЗС </a:t>
            </a:r>
            <a:endParaRPr lang="en-US" sz="40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63CEE-ED6F-440F-9DA7-31F5ADE6E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642928"/>
              </p:ext>
            </p:extLst>
          </p:nvPr>
        </p:nvGraphicFramePr>
        <p:xfrm>
          <a:off x="124178" y="774502"/>
          <a:ext cx="11943643" cy="4831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3653">
                  <a:extLst>
                    <a:ext uri="{9D8B030D-6E8A-4147-A177-3AD203B41FA5}">
                      <a16:colId xmlns:a16="http://schemas.microsoft.com/office/drawing/2014/main" val="1597647147"/>
                    </a:ext>
                  </a:extLst>
                </a:gridCol>
                <a:gridCol w="2177262">
                  <a:extLst>
                    <a:ext uri="{9D8B030D-6E8A-4147-A177-3AD203B41FA5}">
                      <a16:colId xmlns:a16="http://schemas.microsoft.com/office/drawing/2014/main" val="1053367032"/>
                    </a:ext>
                  </a:extLst>
                </a:gridCol>
                <a:gridCol w="2953535">
                  <a:extLst>
                    <a:ext uri="{9D8B030D-6E8A-4147-A177-3AD203B41FA5}">
                      <a16:colId xmlns:a16="http://schemas.microsoft.com/office/drawing/2014/main" val="2467615922"/>
                    </a:ext>
                  </a:extLst>
                </a:gridCol>
                <a:gridCol w="1416736">
                  <a:extLst>
                    <a:ext uri="{9D8B030D-6E8A-4147-A177-3AD203B41FA5}">
                      <a16:colId xmlns:a16="http://schemas.microsoft.com/office/drawing/2014/main" val="2629372"/>
                    </a:ext>
                  </a:extLst>
                </a:gridCol>
                <a:gridCol w="1552457">
                  <a:extLst>
                    <a:ext uri="{9D8B030D-6E8A-4147-A177-3AD203B41FA5}">
                      <a16:colId xmlns:a16="http://schemas.microsoft.com/office/drawing/2014/main" val="1995427177"/>
                    </a:ext>
                  </a:extLst>
                </a:gridCol>
              </a:tblGrid>
              <a:tr h="280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Мероприятие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Цель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Заинтересованные стороны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Ответственные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Частота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5640"/>
                  </a:ext>
                </a:extLst>
              </a:tr>
              <a:tr h="99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Консультативные встречи с соответствующими заинтересованными сторонами на региональном и местном уровнях.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Консультации с бенефициарами\общественностью, информирование и учёт их мнения при реализации проекта.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Ассоциации водопользователей (АВП); Союзы пользователей пастбищ (ОПП); Группы пользователей леса (ГПЛ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, лесхозы, дехканские хозяйства, производители семян, соответствующие НПО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ГРП / ЦУП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Ежеквартально, по мере необходимости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91511"/>
                  </a:ext>
                </a:extLst>
              </a:tr>
              <a:tr h="561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Опросы мнений бенефициаров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Обеспечение обратной связи от широкого круга заинтересованных сторон об эффективности реализации проекта.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Все заинтересованные стороны (с разбивкой по гендеру)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КООС ГРП \ АМИ ЦУП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Середина и конец проекта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4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96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068"/>
            <a:ext cx="10515600" cy="549275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4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График выполнения ПВЗС </a:t>
            </a:r>
            <a:endParaRPr lang="en-US" sz="40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63CEE-ED6F-440F-9DA7-31F5ADE6E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140855"/>
              </p:ext>
            </p:extLst>
          </p:nvPr>
        </p:nvGraphicFramePr>
        <p:xfrm>
          <a:off x="169333" y="729343"/>
          <a:ext cx="11943643" cy="417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7956">
                  <a:extLst>
                    <a:ext uri="{9D8B030D-6E8A-4147-A177-3AD203B41FA5}">
                      <a16:colId xmlns:a16="http://schemas.microsoft.com/office/drawing/2014/main" val="1597647147"/>
                    </a:ext>
                  </a:extLst>
                </a:gridCol>
                <a:gridCol w="2622959">
                  <a:extLst>
                    <a:ext uri="{9D8B030D-6E8A-4147-A177-3AD203B41FA5}">
                      <a16:colId xmlns:a16="http://schemas.microsoft.com/office/drawing/2014/main" val="1053367032"/>
                    </a:ext>
                  </a:extLst>
                </a:gridCol>
                <a:gridCol w="2953535">
                  <a:extLst>
                    <a:ext uri="{9D8B030D-6E8A-4147-A177-3AD203B41FA5}">
                      <a16:colId xmlns:a16="http://schemas.microsoft.com/office/drawing/2014/main" val="2467615922"/>
                    </a:ext>
                  </a:extLst>
                </a:gridCol>
                <a:gridCol w="1416736">
                  <a:extLst>
                    <a:ext uri="{9D8B030D-6E8A-4147-A177-3AD203B41FA5}">
                      <a16:colId xmlns:a16="http://schemas.microsoft.com/office/drawing/2014/main" val="2629372"/>
                    </a:ext>
                  </a:extLst>
                </a:gridCol>
                <a:gridCol w="1552457">
                  <a:extLst>
                    <a:ext uri="{9D8B030D-6E8A-4147-A177-3AD203B41FA5}">
                      <a16:colId xmlns:a16="http://schemas.microsoft.com/office/drawing/2014/main" val="1995427177"/>
                    </a:ext>
                  </a:extLst>
                </a:gridCol>
              </a:tblGrid>
              <a:tr h="280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Мероприятие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Цель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Заинтересованные стороны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Ответственные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Частота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5640"/>
                  </a:ext>
                </a:extLst>
              </a:tr>
              <a:tr h="561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Разработка и реализация кампаний по информированию общественности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Устранение риска социальной изоляции.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Все заинтересованные стороны\частный сектор\женщины\молодежь люди с ограниченными возможностями.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ГРП\ЦУП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Постоянно на протяжении всего проекта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42137"/>
                  </a:ext>
                </a:extLst>
              </a:tr>
              <a:tr h="696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Фокус-группы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Изучение проблем и потребностей женщин и людей с ограниченными возможностями.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Женщины (главы домохозяйств), люди с ограниченными возможностями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ГРП \ ЦУП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 течение первого года реализации проекта.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190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Кампании по обучению и консультированию заинтересованных сторон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Улучшение знаний и навыков в соответствующей сфере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Бенефициары на национальном и местном уровне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ГРП\ЦУП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Сроки годового плана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8476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Рабочие встречи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Реализация компонентов проекта.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районные отделы КООС и АМИ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ГРП\ЦУП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  <a:endParaRPr lang="en-US" sz="17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1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8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Механизм рассмотрения жалоб (МРЖ)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1059886" cy="505596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Предоставляет лицам, затронутым проектом возможность подавать жалобу или разрешить любой спор, который может возникнуть в ходе реализации Проекта;</a:t>
            </a:r>
            <a:endParaRPr lang="en-US" sz="3600" dirty="0"/>
          </a:p>
          <a:p>
            <a:pPr lvl="0"/>
            <a:r>
              <a:rPr lang="ru-RU" dirty="0"/>
              <a:t>Гарантирует определение и реализацию соответствующих и взаимоприемлемых мер по исправлению положения к удовлетворению заявителей; </a:t>
            </a:r>
            <a:endParaRPr lang="en-US" sz="3600" dirty="0"/>
          </a:p>
          <a:p>
            <a:pPr lvl="0"/>
            <a:r>
              <a:rPr lang="ru-RU" dirty="0"/>
              <a:t>Позволяет избегать судебных разбирательств.</a:t>
            </a:r>
            <a:endParaRPr lang="en-US" sz="36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МРЖ проекта будет основан на существующем механизме КООС\АМИ, информация о котором будет размещена на веб-сайте ведомств. Контактные лица на центральном и районном уровнях обеспечат эффективное рассмотрение поданных обращений\ жалоб. </a:t>
            </a:r>
          </a:p>
          <a:p>
            <a:pPr marL="0" indent="0">
              <a:buNone/>
            </a:pPr>
            <a:r>
              <a:rPr lang="ru-RU" dirty="0"/>
              <a:t>Лица затронутые проектом могут подать жалобу напрямую в ГРП\ЦУП.</a:t>
            </a:r>
            <a:endParaRPr lang="en-US" dirty="0"/>
          </a:p>
          <a:p>
            <a:endParaRPr lang="ru-RU" sz="3300" b="1" i="1" dirty="0"/>
          </a:p>
          <a:p>
            <a:endParaRPr lang="ru-RU" sz="3300" dirty="0"/>
          </a:p>
          <a:p>
            <a:endParaRPr lang="ru-RU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7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Процесс разрешения жалоб в рамках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1059886" cy="50559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3300" b="1" dirty="0"/>
          </a:p>
          <a:p>
            <a:r>
              <a:rPr lang="ru-RU" sz="3300" b="1" dirty="0"/>
              <a:t>Шаг 1: Получение\подача</a:t>
            </a:r>
            <a:r>
              <a:rPr lang="ru-RU" sz="3300" dirty="0"/>
              <a:t>. Участники проекта могут предоставлять обратную связь и подавать жалобы в ГРП\ЦУП по почте, телефону, и электронной почте.</a:t>
            </a:r>
            <a:endParaRPr lang="en-US" sz="3300" dirty="0"/>
          </a:p>
          <a:p>
            <a:r>
              <a:rPr lang="ru-RU" sz="3300" b="1" dirty="0"/>
              <a:t>Шаг 2: Сортировка и обработка</a:t>
            </a:r>
            <a:r>
              <a:rPr lang="ru-RU" sz="3300" dirty="0"/>
              <a:t>. Специалист по социальным вопросам в ГРП\ЦУП будет заниматься сбором жалоб и отзывов, и их регистрацией в журнал. Соответствующие лица/учреждения будут привлечены для рассмотрения жалоб, связанных с проектом. Ожидается, что он(а) будет обсуждать/консультироваться с заявителем и отправит принятое решение в течение 15 дней с момента получения жалобы. </a:t>
            </a:r>
            <a:endParaRPr lang="en-US" sz="3300" dirty="0"/>
          </a:p>
          <a:p>
            <a:r>
              <a:rPr lang="ru-RU" sz="3300" b="1" dirty="0"/>
              <a:t>Шаг 3: Подтверждение и последующее отслеживание</a:t>
            </a:r>
            <a:r>
              <a:rPr lang="ru-RU" sz="3300" dirty="0"/>
              <a:t>. В течение семи (7) дней после получения жалобы, ответственное лицо/учреждение свяжется с заявителем и предоставит информацию о вероятном порядке действий и предполагаемых сроках разрешения жалобы. По истечении 15-дневного срока, если жалоба все еще находится на рассмотрении, ответственное лицо предоставит обновленную информацию о статусе рассмотрения жалобы /запроса заявителю, и еще раз укажет, сколько времени потребуется, чтобы решить вопрос.  </a:t>
            </a:r>
            <a:endParaRPr lang="en-US" sz="3300" dirty="0"/>
          </a:p>
          <a:p>
            <a:r>
              <a:rPr lang="ru-RU" sz="3300" b="1" dirty="0"/>
              <a:t> Шаг 4: Проверка, расследование и действие. </a:t>
            </a:r>
            <a:endParaRPr lang="ru-RU" sz="3300" dirty="0"/>
          </a:p>
          <a:p>
            <a:r>
              <a:rPr lang="ru-RU" sz="3300" dirty="0"/>
              <a:t> </a:t>
            </a:r>
            <a:r>
              <a:rPr lang="ru-RU" sz="3300" b="1" dirty="0"/>
              <a:t>Шаг 5: Мониторинг и оценка</a:t>
            </a:r>
            <a:r>
              <a:rPr lang="ru-RU" sz="3300" dirty="0"/>
              <a:t>. </a:t>
            </a:r>
          </a:p>
          <a:p>
            <a:r>
              <a:rPr lang="ru-RU" sz="3300" b="1" dirty="0"/>
              <a:t> Шаг 6: Предоставление обратной связи</a:t>
            </a:r>
            <a:r>
              <a:rPr lang="ru-RU" sz="3300" dirty="0"/>
              <a:t>. Этот шаг включает информирование пользователей о механизме подаче жалоб, отзывов и вопросов о том, как были решены проблемы, или предоставление ответов на вопросы. По возможности, заявителей следует лично проинформировать о принятом решении (по телефону или другим способом).</a:t>
            </a:r>
            <a:endParaRPr lang="ru-RU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49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МОНИТОРИНГ И ОТЧЕТНОСТЬ ПО ПВЗС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1059886" cy="50559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3300" b="1" dirty="0"/>
          </a:p>
          <a:p>
            <a:r>
              <a:rPr lang="ru-RU" dirty="0"/>
              <a:t>ГРП\ЦУП будут поддерживать деятельность по мониторингу и оценке (МиО) для отслеживания, документирования и информирования о ходе реализации и результатах проекта, включая мониторинг выполнения Плана взаимодействия с заинтересованными сторонами. Специалист по мониторингу и оценке реализующих агенств будет отвечать за общее составление отчетов о ходе реализации и </a:t>
            </a:r>
            <a:r>
              <a:rPr lang="tg-Cyrl-TJ" dirty="0"/>
              <a:t>подведение итогов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  <a:p>
            <a:r>
              <a:rPr lang="ru-RU" dirty="0"/>
              <a:t>Отзывы и жалобы, полученные через механизм обратной связи с бенефициарами, также будут включены в полугодовую отчетность. Специалист по мониторингу и оценке соберет и проанализирует данные результатов оценки и включит их в полугодовые отчеты, которые будут представлены во Всемирный банк.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6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Доступ</a:t>
            </a:r>
            <a:r>
              <a:rPr lang="ru-RU" b="1" dirty="0"/>
              <a:t> </a:t>
            </a:r>
            <a:r>
              <a:rPr lang="ru-RU" b="1" dirty="0">
                <a:solidFill>
                  <a:schemeClr val="accent1"/>
                </a:solidFill>
              </a:rPr>
              <a:t>к документу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полным текстом Плана взаимодействия с заинтересованными сторонами</a:t>
            </a:r>
            <a:r>
              <a:rPr lang="ru-RU" b="1" dirty="0"/>
              <a:t> </a:t>
            </a:r>
            <a:r>
              <a:rPr lang="ru-RU" dirty="0"/>
              <a:t>можно ознакомиться на сайтах КООС\АМИ по ссылкам: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highlight>
                  <a:srgbClr val="FFFF00"/>
                </a:highlight>
              </a:rPr>
              <a:t>ВСТАВИТЬ ССЫЛКУ где размещен док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Доступ к информации – залог прозрачности и подотчетности в обществе -  SugdNEWS">
            <a:extLst>
              <a:ext uri="{FF2B5EF4-FFF2-40B4-BE49-F238E27FC236}">
                <a16:creationId xmlns:a16="http://schemas.microsoft.com/office/drawing/2014/main" id="{14A9B933-C60C-476C-AC79-37C790543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16" y="3593089"/>
            <a:ext cx="3334896" cy="271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9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>
                <a:solidFill>
                  <a:schemeClr val="accent1"/>
                </a:solidFill>
              </a:rPr>
              <a:t>План взаимодействия </a:t>
            </a:r>
            <a:br>
              <a:rPr lang="ru-RU" b="1" dirty="0">
                <a:solidFill>
                  <a:schemeClr val="accent1"/>
                </a:solidFill>
              </a:rPr>
            </a:br>
            <a:r>
              <a:rPr lang="ru-RU" b="1" dirty="0">
                <a:solidFill>
                  <a:schemeClr val="accent1"/>
                </a:solidFill>
              </a:rPr>
              <a:t>с заинтересованными сторонами</a:t>
            </a:r>
            <a:br>
              <a:rPr lang="ru-RU" dirty="0"/>
            </a:br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20400" cy="48037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Разработан в соответствии с требованиями Всемирного банка по Экологическому и социальному стандарту 10</a:t>
            </a:r>
          </a:p>
          <a:p>
            <a:pPr marL="0" lvl="0" indent="0">
              <a:buNone/>
            </a:pPr>
            <a:r>
              <a:rPr lang="ru-RU" b="1" dirty="0"/>
              <a:t>Цель</a:t>
            </a:r>
            <a:r>
              <a:rPr lang="ru-RU" dirty="0"/>
              <a:t> –  активное вовлечение лиц, затронутых проектом, и других заинтересованных сторон, путем консультаций и предоставления возможности каждой группе высказать свое мнение. </a:t>
            </a:r>
          </a:p>
          <a:p>
            <a:pPr marL="0" lvl="0" indent="0">
              <a:buNone/>
            </a:pPr>
            <a:r>
              <a:rPr lang="ru-RU" dirty="0"/>
              <a:t>В документе:</a:t>
            </a:r>
          </a:p>
          <a:p>
            <a:r>
              <a:rPr lang="ru-RU" dirty="0"/>
              <a:t>Определены различные заинтересованные стороны; </a:t>
            </a:r>
          </a:p>
          <a:p>
            <a:r>
              <a:rPr lang="ru-RU" dirty="0"/>
              <a:t>Разработаны механизмы взаимодействия с различными группами;</a:t>
            </a:r>
          </a:p>
          <a:p>
            <a:r>
              <a:rPr lang="ru-RU" dirty="0"/>
              <a:t>Прописаны методы для консультаций и раскрытия информации. </a:t>
            </a:r>
          </a:p>
          <a:p>
            <a:pPr marL="0" lv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3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Структура плана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Глава 1 - Краткая информация о проекте </a:t>
            </a:r>
          </a:p>
          <a:p>
            <a:pPr marL="0" indent="0">
              <a:buNone/>
            </a:pPr>
            <a:r>
              <a:rPr lang="ru-RU" dirty="0"/>
              <a:t>Глава 2 - Нормативно-правовая база </a:t>
            </a:r>
          </a:p>
          <a:p>
            <a:pPr marL="0" indent="0">
              <a:buNone/>
            </a:pPr>
            <a:r>
              <a:rPr lang="ru-RU" dirty="0"/>
              <a:t>Глава 3 - Краткое изложение проведенных ранее консультаций </a:t>
            </a:r>
          </a:p>
          <a:p>
            <a:pPr marL="0" indent="0">
              <a:buNone/>
            </a:pPr>
            <a:r>
              <a:rPr lang="ru-RU" dirty="0"/>
              <a:t>Глава 4 – Определение и анализ заинтересованных сторон </a:t>
            </a:r>
          </a:p>
          <a:p>
            <a:pPr marL="0" indent="0">
              <a:buNone/>
            </a:pPr>
            <a:r>
              <a:rPr lang="ru-RU" dirty="0"/>
              <a:t>Глава 5 - План взаимодействия с заинтересованными сторонами </a:t>
            </a:r>
          </a:p>
          <a:p>
            <a:pPr marL="0" indent="0">
              <a:buNone/>
            </a:pPr>
            <a:r>
              <a:rPr lang="ru-RU" dirty="0"/>
              <a:t>Глава 6 – Ресурсы и обязанности по реализации мероприятий по взаимодействию с заинтересованными сторонами. </a:t>
            </a:r>
          </a:p>
          <a:p>
            <a:pPr marL="0" indent="0">
              <a:buNone/>
            </a:pPr>
            <a:r>
              <a:rPr lang="ru-RU" dirty="0"/>
              <a:t>Глава 7 - Механизм рассмотрения обращений\жалоб </a:t>
            </a:r>
          </a:p>
          <a:p>
            <a:pPr marL="0" indent="0">
              <a:buNone/>
            </a:pPr>
            <a:r>
              <a:rPr lang="ru-RU" dirty="0"/>
              <a:t>Глава 8 - Мониторинг, документация и отчетность.</a:t>
            </a:r>
            <a:endParaRPr lang="en-US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3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Заинтересованные стороны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8AA070-6E17-48B1-9A83-442DA914D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98654"/>
              </p:ext>
            </p:extLst>
          </p:nvPr>
        </p:nvGraphicFramePr>
        <p:xfrm>
          <a:off x="658586" y="1062125"/>
          <a:ext cx="11104732" cy="5144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179">
                  <a:extLst>
                    <a:ext uri="{9D8B030D-6E8A-4147-A177-3AD203B41FA5}">
                      <a16:colId xmlns:a16="http://schemas.microsoft.com/office/drawing/2014/main" val="157469594"/>
                    </a:ext>
                  </a:extLst>
                </a:gridCol>
                <a:gridCol w="892562">
                  <a:extLst>
                    <a:ext uri="{9D8B030D-6E8A-4147-A177-3AD203B41FA5}">
                      <a16:colId xmlns:a16="http://schemas.microsoft.com/office/drawing/2014/main" val="4165966126"/>
                    </a:ext>
                  </a:extLst>
                </a:gridCol>
                <a:gridCol w="2511881">
                  <a:extLst>
                    <a:ext uri="{9D8B030D-6E8A-4147-A177-3AD203B41FA5}">
                      <a16:colId xmlns:a16="http://schemas.microsoft.com/office/drawing/2014/main" val="2082032203"/>
                    </a:ext>
                  </a:extLst>
                </a:gridCol>
                <a:gridCol w="265931">
                  <a:extLst>
                    <a:ext uri="{9D8B030D-6E8A-4147-A177-3AD203B41FA5}">
                      <a16:colId xmlns:a16="http://schemas.microsoft.com/office/drawing/2014/main" val="1482035827"/>
                    </a:ext>
                  </a:extLst>
                </a:gridCol>
                <a:gridCol w="1867818">
                  <a:extLst>
                    <a:ext uri="{9D8B030D-6E8A-4147-A177-3AD203B41FA5}">
                      <a16:colId xmlns:a16="http://schemas.microsoft.com/office/drawing/2014/main" val="3408806723"/>
                    </a:ext>
                  </a:extLst>
                </a:gridCol>
                <a:gridCol w="1849361">
                  <a:extLst>
                    <a:ext uri="{9D8B030D-6E8A-4147-A177-3AD203B41FA5}">
                      <a16:colId xmlns:a16="http://schemas.microsoft.com/office/drawing/2014/main" val="3252310193"/>
                    </a:ext>
                  </a:extLst>
                </a:gridCol>
              </a:tblGrid>
              <a:tr h="239348">
                <a:tc grid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СТОРОНЫ ЗАТРОНУТЫЕ ПРОЕКТОМ: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58827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Подразделения Министерства сельского хозяйства РТ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80625"/>
                  </a:ext>
                </a:extLst>
              </a:tr>
              <a:tr h="26816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Трест пастбищ и мелиорации (управление)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768350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Министерство энергетики и водных ресурсов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29373"/>
                  </a:ext>
                </a:extLst>
              </a:tr>
              <a:tr h="47869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Управление энергетической политики и водных ресурсов, развития науки и технологий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59923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Комитет по охране окружающей среды при Правительстве РТ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399562"/>
                  </a:ext>
                </a:extLst>
              </a:tr>
              <a:tr h="47869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ГУ «Особо охраняемые природные территории»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Центр изменения климата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Отдел экологического мониторинга и информации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34586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Агентство мелиорации и ирригации при Правительстве РТ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64980"/>
                  </a:ext>
                </a:extLst>
              </a:tr>
              <a:tr h="47869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ГУП Проектный институт «Таджикгипроводхоз»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Строительный отдел</a:t>
                      </a:r>
                      <a:endParaRPr lang="en-US" dirty="0"/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Управление бассейнового управления, ирригации и мелиорации</a:t>
                      </a:r>
                      <a:endParaRPr lang="en-US" dirty="0"/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76840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Агентство лесного хозяйства при Правительстве РТ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22707"/>
                  </a:ext>
                </a:extLst>
              </a:tr>
              <a:tr h="239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Управление лесного хозяйства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Управление международных отношений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Государственные лесхозы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72130"/>
                  </a:ext>
                </a:extLst>
              </a:tr>
              <a:tr h="23934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Комитет по землеустройству и геодезии РТ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025468"/>
                  </a:ext>
                </a:extLst>
              </a:tr>
              <a:tr h="478696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Проектно-исследовательский институт «Фазо»;  Государственный проектный институт землеустройства «Тоджикзаминсоз»; Управление земельного кадастра и управления земельными ресурсами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176382"/>
                  </a:ext>
                </a:extLst>
              </a:tr>
              <a:tr h="699075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Местное сообщество / фермеры и Общественные Организации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Ассоциации водопользователей (АВП); Союзы пользователей пастбищ (ОПП); Группы пользователей леса (ГПЛ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Лица затронутые проектом-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Отдельные лица и группы в целевых районах, которые могут быть затронуты воздействиями проекта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включая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Уязвимые группы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(женщины, люди с ограниченными возможностями)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32365" marR="323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74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35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A50A-8E25-4192-B7D3-AB8FF642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chemeClr val="accent1"/>
                </a:solidFill>
              </a:rPr>
            </a:br>
            <a:r>
              <a:rPr lang="ru-RU" b="1" dirty="0">
                <a:solidFill>
                  <a:schemeClr val="accent1"/>
                </a:solidFill>
              </a:rPr>
              <a:t>Заинтересованные стороны проекта</a:t>
            </a:r>
            <a:br>
              <a:rPr lang="en-US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784615-665E-449B-9DD1-135831C5D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444161"/>
              </p:ext>
            </p:extLst>
          </p:nvPr>
        </p:nvGraphicFramePr>
        <p:xfrm>
          <a:off x="722489" y="1593234"/>
          <a:ext cx="11063111" cy="278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7006">
                  <a:extLst>
                    <a:ext uri="{9D8B030D-6E8A-4147-A177-3AD203B41FA5}">
                      <a16:colId xmlns:a16="http://schemas.microsoft.com/office/drawing/2014/main" val="2488813438"/>
                    </a:ext>
                  </a:extLst>
                </a:gridCol>
                <a:gridCol w="2976323">
                  <a:extLst>
                    <a:ext uri="{9D8B030D-6E8A-4147-A177-3AD203B41FA5}">
                      <a16:colId xmlns:a16="http://schemas.microsoft.com/office/drawing/2014/main" val="2380319589"/>
                    </a:ext>
                  </a:extLst>
                </a:gridCol>
                <a:gridCol w="2498423">
                  <a:extLst>
                    <a:ext uri="{9D8B030D-6E8A-4147-A177-3AD203B41FA5}">
                      <a16:colId xmlns:a16="http://schemas.microsoft.com/office/drawing/2014/main" val="1861651493"/>
                    </a:ext>
                  </a:extLst>
                </a:gridCol>
                <a:gridCol w="2901359">
                  <a:extLst>
                    <a:ext uri="{9D8B030D-6E8A-4147-A177-3AD203B41FA5}">
                      <a16:colId xmlns:a16="http://schemas.microsoft.com/office/drawing/2014/main" val="1188340686"/>
                    </a:ext>
                  </a:extLst>
                </a:gridCol>
              </a:tblGrid>
              <a:tr h="325579"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ДРУГИЕ ЗАИНТЕРЕСОВАННЫЕ СТОРОНЫ: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Поддерживающие министерства и агентства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40203"/>
                  </a:ext>
                </a:extLst>
              </a:tr>
              <a:tr h="9049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Министерство финансов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Министерство труда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Таджикская Академия Наук Республики Таджикистан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Агентство метеорологии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86887"/>
                  </a:ext>
                </a:extLst>
              </a:tr>
              <a:tr h="8671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Государственный комитет по инвестициям и управлению недвижимым имуществом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Агентство по закупкам товаров, работ и услуг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Комитет по делам женщин и семьи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Таджикский аграрный университет (ТАУ)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86369"/>
                  </a:ext>
                </a:extLst>
              </a:tr>
              <a:tr h="26353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Областные и местные исполнительные органы власти;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605895"/>
                  </a:ext>
                </a:extLst>
              </a:tr>
              <a:tr h="26353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Местные подразделения КООС и АМИ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2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39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9CC8-D714-4E7B-A8D9-78FBF8EE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55"/>
            <a:ext cx="10515600" cy="843189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Заинтересованные стороны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D0CDE7-D994-452E-AC11-D6E3C64AD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64229"/>
              </p:ext>
            </p:extLst>
          </p:nvPr>
        </p:nvGraphicFramePr>
        <p:xfrm>
          <a:off x="707571" y="849483"/>
          <a:ext cx="10646232" cy="5354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541">
                  <a:extLst>
                    <a:ext uri="{9D8B030D-6E8A-4147-A177-3AD203B41FA5}">
                      <a16:colId xmlns:a16="http://schemas.microsoft.com/office/drawing/2014/main" val="2584972979"/>
                    </a:ext>
                  </a:extLst>
                </a:gridCol>
                <a:gridCol w="1840756">
                  <a:extLst>
                    <a:ext uri="{9D8B030D-6E8A-4147-A177-3AD203B41FA5}">
                      <a16:colId xmlns:a16="http://schemas.microsoft.com/office/drawing/2014/main" val="1585269147"/>
                    </a:ext>
                  </a:extLst>
                </a:gridCol>
                <a:gridCol w="303983">
                  <a:extLst>
                    <a:ext uri="{9D8B030D-6E8A-4147-A177-3AD203B41FA5}">
                      <a16:colId xmlns:a16="http://schemas.microsoft.com/office/drawing/2014/main" val="2495155841"/>
                    </a:ext>
                  </a:extLst>
                </a:gridCol>
                <a:gridCol w="1400640">
                  <a:extLst>
                    <a:ext uri="{9D8B030D-6E8A-4147-A177-3AD203B41FA5}">
                      <a16:colId xmlns:a16="http://schemas.microsoft.com/office/drawing/2014/main" val="2944375545"/>
                    </a:ext>
                  </a:extLst>
                </a:gridCol>
                <a:gridCol w="560362">
                  <a:extLst>
                    <a:ext uri="{9D8B030D-6E8A-4147-A177-3AD203B41FA5}">
                      <a16:colId xmlns:a16="http://schemas.microsoft.com/office/drawing/2014/main" val="2511751421"/>
                    </a:ext>
                  </a:extLst>
                </a:gridCol>
                <a:gridCol w="210133">
                  <a:extLst>
                    <a:ext uri="{9D8B030D-6E8A-4147-A177-3AD203B41FA5}">
                      <a16:colId xmlns:a16="http://schemas.microsoft.com/office/drawing/2014/main" val="3568318764"/>
                    </a:ext>
                  </a:extLst>
                </a:gridCol>
                <a:gridCol w="2748817">
                  <a:extLst>
                    <a:ext uri="{9D8B030D-6E8A-4147-A177-3AD203B41FA5}">
                      <a16:colId xmlns:a16="http://schemas.microsoft.com/office/drawing/2014/main" val="4144767667"/>
                    </a:ext>
                  </a:extLst>
                </a:gridCol>
              </a:tblGrid>
              <a:tr h="295187">
                <a:tc grid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ДРУГИЕ ЗАИНТЕРЕСОВАННЫЕ СТОРОНЫ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86944"/>
                  </a:ext>
                </a:extLst>
              </a:tr>
              <a:tr h="386101">
                <a:tc grid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Международные финансовые институты и международные НПО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556455"/>
                  </a:ext>
                </a:extLst>
              </a:tr>
              <a:tr h="470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Продовольственное и сельскохозяйственное агентство ООН (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FA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О)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Немецкий банк развития (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KfW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АБР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АБР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Каритас Швейцария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Другие МФО и международные организации / консалтинговые фирмы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88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UNDP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Немецкое общество международного сотрудничества (GIZ)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Европейский Союз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43390"/>
                  </a:ext>
                </a:extLst>
              </a:tr>
              <a:tr h="386101">
                <a:tc grid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Национальные НПО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5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Национальная ассоциация дехканских хозяйств (НАДХ)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Семеноводческая ассоциация Таджикистана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Ассоциация работодателей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17106"/>
                  </a:ext>
                </a:extLst>
              </a:tr>
              <a:tr h="386101">
                <a:tc grid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Средства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массовой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информации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85836"/>
                  </a:ext>
                </a:extLst>
              </a:tr>
              <a:tr h="1158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Печатные и вещательные СМИ - газеты, телеканалы, радиопрограммы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Электронные СМИ - веб-сайты, информационные агентства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Социальные сети -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Facebook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Instagram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 т. д.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Социальные сети -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Facebook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Instagram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 т. д.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2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05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Предлагаемая стратегия и каналы раскрытия информации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351" y="1509533"/>
            <a:ext cx="8983133" cy="476708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Публикация всех основных документов\отчетов и информации о проекте на портале Всемирного банка и на веб-сайте КООС\АМИ и ГРП\ЦУП на таджикском и русском языках. </a:t>
            </a:r>
          </a:p>
          <a:p>
            <a:r>
              <a:rPr lang="ru-RU" dirty="0"/>
              <a:t>КООС\АМИ создаст веб-страницу Проекта на своем существующем веб-сайте.</a:t>
            </a:r>
          </a:p>
          <a:p>
            <a:r>
              <a:rPr lang="ru-RU" dirty="0"/>
              <a:t>Специалист ГРП\ЦУП по социальному развитию будет поддерживать тесное взаимодействие с заинтересованными сторонами через СМИ и социальные сети.</a:t>
            </a:r>
          </a:p>
          <a:p>
            <a:r>
              <a:rPr lang="ru-RU" dirty="0"/>
              <a:t>Распространение информации через различные печатные информационные материалы, включая статьи в газетах, брошюры, листовки, плакаты.</a:t>
            </a:r>
          </a:p>
          <a:p>
            <a:r>
              <a:rPr lang="ru-RU" dirty="0"/>
              <a:t>Информационные бюро\доски в целевых районах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Picture 4" descr="Люди и социальная медиа иконы | Бесплатно векторы">
            <a:extLst>
              <a:ext uri="{FF2B5EF4-FFF2-40B4-BE49-F238E27FC236}">
                <a16:creationId xmlns:a16="http://schemas.microsoft.com/office/drawing/2014/main" id="{7EB08F8F-62EB-4CF6-BF35-278785BEE03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3"/>
          <a:stretch/>
        </p:blipFill>
        <p:spPr bwMode="auto">
          <a:xfrm>
            <a:off x="9265712" y="2586170"/>
            <a:ext cx="2533650" cy="2378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81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ru-RU" sz="4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Предлагаемая стратегия для проведения консультаций </a:t>
            </a:r>
            <a:endParaRPr lang="en-US" sz="44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068"/>
            <a:ext cx="10809514" cy="4351338"/>
          </a:xfrm>
        </p:spPr>
        <p:txBody>
          <a:bodyPr>
            <a:normAutofit/>
          </a:bodyPr>
          <a:lstStyle/>
          <a:p>
            <a:r>
              <a:rPr lang="ru-RU" dirty="0"/>
              <a:t>Совместное планирование и совместный мониторинг</a:t>
            </a:r>
          </a:p>
          <a:p>
            <a:r>
              <a:rPr lang="ru-RU" dirty="0"/>
              <a:t>Периодические оценки (опросы) бенефициаров </a:t>
            </a:r>
            <a:r>
              <a:rPr lang="ru-RU" b="1" dirty="0"/>
              <a:t> </a:t>
            </a:r>
          </a:p>
          <a:p>
            <a:r>
              <a:rPr lang="ru-RU" dirty="0"/>
              <a:t>Дискуссии в фокус-группах, круглых столах</a:t>
            </a:r>
            <a:endParaRPr lang="en-US" dirty="0"/>
          </a:p>
          <a:p>
            <a:r>
              <a:rPr lang="ru-RU" dirty="0"/>
              <a:t>Механизм рассмотрения предложений/жалоб в районах </a:t>
            </a:r>
            <a:endParaRPr lang="en-US" dirty="0"/>
          </a:p>
          <a:p>
            <a:r>
              <a:rPr lang="ru-RU" dirty="0"/>
              <a:t>Консультативные встречи с заинтересованными сторонами на национальном и местном уровнях </a:t>
            </a:r>
          </a:p>
          <a:p>
            <a:r>
              <a:rPr lang="ru-RU" dirty="0"/>
              <a:t>Механизм обратной связи на сайте</a:t>
            </a:r>
            <a:endParaRPr lang="en-US" dirty="0"/>
          </a:p>
        </p:txBody>
      </p:sp>
      <p:pic>
        <p:nvPicPr>
          <p:cNvPr id="4" name="Picture 3" descr="фокус-группа скачать бесплатно - Дискуссионная группа Интернет-форума  картинки - Фокус-Группа">
            <a:extLst>
              <a:ext uri="{FF2B5EF4-FFF2-40B4-BE49-F238E27FC236}">
                <a16:creationId xmlns:a16="http://schemas.microsoft.com/office/drawing/2014/main" id="{98E29467-794C-461D-93A9-A65EC4C9B5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33" y="4368800"/>
            <a:ext cx="2224799" cy="1934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10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94"/>
            <a:ext cx="10515600" cy="737735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4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График выполнения ПВЗС </a:t>
            </a:r>
            <a:endParaRPr lang="en-US" sz="44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63CEE-ED6F-440F-9DA7-31F5ADE6E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330463"/>
              </p:ext>
            </p:extLst>
          </p:nvPr>
        </p:nvGraphicFramePr>
        <p:xfrm>
          <a:off x="244699" y="822960"/>
          <a:ext cx="11771291" cy="573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4228">
                  <a:extLst>
                    <a:ext uri="{9D8B030D-6E8A-4147-A177-3AD203B41FA5}">
                      <a16:colId xmlns:a16="http://schemas.microsoft.com/office/drawing/2014/main" val="1597647147"/>
                    </a:ext>
                  </a:extLst>
                </a:gridCol>
                <a:gridCol w="3818131">
                  <a:extLst>
                    <a:ext uri="{9D8B030D-6E8A-4147-A177-3AD203B41FA5}">
                      <a16:colId xmlns:a16="http://schemas.microsoft.com/office/drawing/2014/main" val="1053367032"/>
                    </a:ext>
                  </a:extLst>
                </a:gridCol>
                <a:gridCol w="2309973">
                  <a:extLst>
                    <a:ext uri="{9D8B030D-6E8A-4147-A177-3AD203B41FA5}">
                      <a16:colId xmlns:a16="http://schemas.microsoft.com/office/drawing/2014/main" val="2467615922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val="2629372"/>
                    </a:ext>
                  </a:extLst>
                </a:gridCol>
                <a:gridCol w="1352283">
                  <a:extLst>
                    <a:ext uri="{9D8B030D-6E8A-4147-A177-3AD203B41FA5}">
                      <a16:colId xmlns:a16="http://schemas.microsoft.com/office/drawing/2014/main" val="1995427177"/>
                    </a:ext>
                  </a:extLst>
                </a:gridCol>
              </a:tblGrid>
              <a:tr h="280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Мероприятие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Цель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Заинтересованные стороны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Ответственные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График/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Частота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5640"/>
                  </a:ext>
                </a:extLst>
              </a:tr>
              <a:tr h="982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Заседания Руководящего комитета проекта (PSC)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Обеспечивает надзор и руководство по управлению проектами и обеспечивает координацию проектной деятельности между различными агентствами. PSC также предоставит стратегическое руководство по политическим решениям по управлению ландшафтом.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Представители соответствующих министерств, ведомств и подструктур КООС\АМИ, </a:t>
                      </a: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Ассоциации водопользователей (АВП); Союзы пользователей пастбищ (ОПП); Группы пользователей леса (ГПЛ</a:t>
                      </a: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КООС\АМИ</a:t>
                      </a:r>
                      <a:endParaRPr lang="en-US" sz="17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дважды в год</a:t>
                      </a:r>
                      <a:endParaRPr lang="en-US" sz="17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5781"/>
                  </a:ext>
                </a:extLst>
              </a:tr>
              <a:tr h="842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Заседания Комитета по управлению проектом (КУП)</a:t>
                      </a:r>
                      <a:endParaRPr lang="en-US" sz="17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Обеспечивает техническую поддержку и координацию под сопредседательством координаторов ГРП\ЦУП.</a:t>
                      </a:r>
                      <a:endParaRPr lang="en-US" sz="17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Директор проекта, координаторы ГРП\ЦУП-бенефициары и другие технические институты, а также технический персонал ГРП\ЦУП по мере необходимости.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КООС ГРП\АМИ ЦУП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Ежеквартально, по мере необходимости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91" marR="57591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51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21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1352</Words>
  <Application>Microsoft Office PowerPoint</Application>
  <PresentationFormat>Widescreen</PresentationFormat>
  <Paragraphs>175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ПРОЕКТ ПО ВОССТАНОВЛЕНИЮ УСТОЙЧИВОГО ЛАНДШАФТА ТАДЖИКИСТАНА</vt:lpstr>
      <vt:lpstr> План взаимодействия  с заинтересованными сторонами  </vt:lpstr>
      <vt:lpstr>Структура плана</vt:lpstr>
      <vt:lpstr>Заинтересованные стороны проекта</vt:lpstr>
      <vt:lpstr> Заинтересованные стороны проекта </vt:lpstr>
      <vt:lpstr>Заинтересованные стороны проекта</vt:lpstr>
      <vt:lpstr>Предлагаемая стратегия и каналы раскрытия информации</vt:lpstr>
      <vt:lpstr>Предлагаемая стратегия для проведения консультаций </vt:lpstr>
      <vt:lpstr>График выполнения ПВЗС </vt:lpstr>
      <vt:lpstr>График выполнения ПВЗС </vt:lpstr>
      <vt:lpstr>График выполнения ПВЗС </vt:lpstr>
      <vt:lpstr>Механизм рассмотрения жалоб (МРЖ) Проекта</vt:lpstr>
      <vt:lpstr>Процесс разрешения жалоб в рамках Проекта</vt:lpstr>
      <vt:lpstr>МОНИТОРИНГ И ОТЧЕТНОСТЬ ПО ПВЗС</vt:lpstr>
      <vt:lpstr>Доступ к документу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ПРОГРАММА, ОРИЕНТИРОВАННАЯ НА РЕЗУЛЬТАТ Программа налоговой реформы в Таджикистане (P171892)</dc:title>
  <dc:creator>Gulru Azamova</dc:creator>
  <cp:lastModifiedBy>Savrinisso Kurbonbekova</cp:lastModifiedBy>
  <cp:revision>189</cp:revision>
  <dcterms:created xsi:type="dcterms:W3CDTF">2021-01-29T10:40:39Z</dcterms:created>
  <dcterms:modified xsi:type="dcterms:W3CDTF">2021-08-28T08:58:22Z</dcterms:modified>
</cp:coreProperties>
</file>